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2"/>
  </p:notesMasterIdLst>
  <p:handoutMasterIdLst>
    <p:handoutMasterId r:id="rId23"/>
  </p:handoutMasterIdLst>
  <p:sldIdLst>
    <p:sldId id="281" r:id="rId5"/>
    <p:sldId id="277" r:id="rId6"/>
    <p:sldId id="287" r:id="rId7"/>
    <p:sldId id="260" r:id="rId8"/>
    <p:sldId id="282" r:id="rId9"/>
    <p:sldId id="257" r:id="rId10"/>
    <p:sldId id="283" r:id="rId11"/>
    <p:sldId id="264" r:id="rId12"/>
    <p:sldId id="296" r:id="rId13"/>
    <p:sldId id="290" r:id="rId14"/>
    <p:sldId id="285" r:id="rId15"/>
    <p:sldId id="267" r:id="rId16"/>
    <p:sldId id="294" r:id="rId17"/>
    <p:sldId id="289" r:id="rId18"/>
    <p:sldId id="284" r:id="rId19"/>
    <p:sldId id="288" r:id="rId20"/>
    <p:sldId id="29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pos="408" userDrawn="1">
          <p15:clr>
            <a:srgbClr val="A4A3A4"/>
          </p15:clr>
        </p15:guide>
        <p15:guide id="4" orient="horz" pos="432" userDrawn="1">
          <p15:clr>
            <a:srgbClr val="A4A3A4"/>
          </p15:clr>
        </p15:guide>
        <p15:guide id="5" pos="72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047"/>
    <a:srgbClr val="0B2B41"/>
    <a:srgbClr val="114263"/>
    <a:srgbClr val="401918"/>
    <a:srgbClr val="731F1C"/>
    <a:srgbClr val="AB678E"/>
    <a:srgbClr val="B2606E"/>
    <a:srgbClr val="CA929B"/>
    <a:srgbClr val="248CD2"/>
    <a:srgbClr val="C88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3" autoAdjust="0"/>
    <p:restoredTop sz="94703" autoAdjust="0"/>
  </p:normalViewPr>
  <p:slideViewPr>
    <p:cSldViewPr snapToGrid="0">
      <p:cViewPr varScale="1">
        <p:scale>
          <a:sx n="47" d="100"/>
          <a:sy n="47" d="100"/>
        </p:scale>
        <p:origin x="582" y="36"/>
      </p:cViewPr>
      <p:guideLst>
        <p:guide orient="horz" pos="2160"/>
        <p:guide pos="3864"/>
        <p:guide pos="408"/>
        <p:guide orient="horz" pos="432"/>
        <p:guide pos="7272"/>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D1D01A-5516-4E1C-9A6D-D9EF8C203F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0087A2D-9F8F-45E9-B127-C2407E7953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34338A-2C54-48B6-A869-F1523EB17642}" type="datetimeFigureOut">
              <a:rPr lang="en-US" smtClean="0"/>
              <a:t>9/26/2023</a:t>
            </a:fld>
            <a:endParaRPr lang="en-US" dirty="0"/>
          </a:p>
        </p:txBody>
      </p:sp>
      <p:sp>
        <p:nvSpPr>
          <p:cNvPr id="4" name="Footer Placeholder 3">
            <a:extLst>
              <a:ext uri="{FF2B5EF4-FFF2-40B4-BE49-F238E27FC236}">
                <a16:creationId xmlns:a16="http://schemas.microsoft.com/office/drawing/2014/main" id="{60515058-9F03-4AC5-A723-3D23E27720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86E583C-77B5-479A-A9CA-17DC816BC6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3D57C9-54A6-4BAA-A5CD-C535F9370C4B}" type="slidenum">
              <a:rPr lang="en-US" smtClean="0"/>
              <a:t>‹#›</a:t>
            </a:fld>
            <a:endParaRPr lang="en-US" dirty="0"/>
          </a:p>
        </p:txBody>
      </p:sp>
    </p:spTree>
    <p:extLst>
      <p:ext uri="{BB962C8B-B14F-4D97-AF65-F5344CB8AC3E}">
        <p14:creationId xmlns:p14="http://schemas.microsoft.com/office/powerpoint/2010/main" val="212036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205A9-A302-429C-8AB8-C362C4362DF4}" type="datetimeFigureOut">
              <a:rPr lang="en-US" smtClean="0"/>
              <a:t>9/26/2023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F82289-BCFD-4053-9D06-A9140C63A457}" type="slidenum">
              <a:rPr lang="en-US" smtClean="0"/>
              <a:t>‹#›</a:t>
            </a:fld>
            <a:endParaRPr lang="en-US" dirty="0"/>
          </a:p>
        </p:txBody>
      </p:sp>
    </p:spTree>
    <p:extLst>
      <p:ext uri="{BB962C8B-B14F-4D97-AF65-F5344CB8AC3E}">
        <p14:creationId xmlns:p14="http://schemas.microsoft.com/office/powerpoint/2010/main" val="1449475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242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Tree>
    <p:extLst>
      <p:ext uri="{BB962C8B-B14F-4D97-AF65-F5344CB8AC3E}">
        <p14:creationId xmlns:p14="http://schemas.microsoft.com/office/powerpoint/2010/main" val="15080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12" name="Picture Placeholder 11">
            <a:extLst>
              <a:ext uri="{FF2B5EF4-FFF2-40B4-BE49-F238E27FC236}">
                <a16:creationId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en-US" noProof="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en-US" noProof="0"/>
              <a:t>Click to edit Master title style</a:t>
            </a:r>
          </a:p>
        </p:txBody>
      </p:sp>
      <p:sp>
        <p:nvSpPr>
          <p:cNvPr id="20" name="Slide Number Placeholder 7">
            <a:extLst>
              <a:ext uri="{FF2B5EF4-FFF2-40B4-BE49-F238E27FC236}">
                <a16:creationId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79141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3686C7-DF83-47D9-A485-35F4F1D36A69}"/>
              </a:ext>
            </a:extLst>
          </p:cNvPr>
          <p:cNvGrpSpPr/>
          <p:nvPr userDrawn="1"/>
        </p:nvGrpSpPr>
        <p:grpSpPr>
          <a:xfrm>
            <a:off x="0" y="6086479"/>
            <a:ext cx="12192000" cy="600974"/>
            <a:chOff x="0" y="6086479"/>
            <a:chExt cx="12192000" cy="600974"/>
          </a:xfrm>
        </p:grpSpPr>
        <p:sp>
          <p:nvSpPr>
            <p:cNvPr id="4" name="Rectangle 3">
              <a:extLst>
                <a:ext uri="{FF2B5EF4-FFF2-40B4-BE49-F238E27FC236}">
                  <a16:creationId xmlns:a16="http://schemas.microsoft.com/office/drawing/2014/main"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5" name="Slide Number Placeholder 7">
            <a:extLst>
              <a:ext uri="{FF2B5EF4-FFF2-40B4-BE49-F238E27FC236}">
                <a16:creationId xmlns:a16="http://schemas.microsoft.com/office/drawing/2014/main"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54037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0" name="Title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a:r>
              <a:rPr lang="en-US" noProof="0"/>
              <a:t>TITLE</a:t>
            </a:r>
          </a:p>
        </p:txBody>
      </p:sp>
      <p:sp>
        <p:nvSpPr>
          <p:cNvPr id="17" name="Text Placeholder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Name</a:t>
            </a:r>
          </a:p>
        </p:txBody>
      </p:sp>
      <p:sp>
        <p:nvSpPr>
          <p:cNvPr id="18" name="Text Placeholder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Phone</a:t>
            </a:r>
          </a:p>
        </p:txBody>
      </p:sp>
      <p:sp>
        <p:nvSpPr>
          <p:cNvPr id="19" name="Text Placeholder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Email</a:t>
            </a:r>
          </a:p>
        </p:txBody>
      </p:sp>
      <p:sp>
        <p:nvSpPr>
          <p:cNvPr id="20" name="Text Placeholder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Website</a:t>
            </a:r>
          </a:p>
        </p:txBody>
      </p:sp>
      <p:sp>
        <p:nvSpPr>
          <p:cNvPr id="3" name="Content Placeholder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8" name="Content Placeholder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9" name="Content Placeholder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30" name="Content Placeholder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Tree>
    <p:extLst>
      <p:ext uri="{BB962C8B-B14F-4D97-AF65-F5344CB8AC3E}">
        <p14:creationId xmlns:p14="http://schemas.microsoft.com/office/powerpoint/2010/main" val="416935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3" name="Freeform: Shape 12">
            <a:extLst>
              <a:ext uri="{FF2B5EF4-FFF2-40B4-BE49-F238E27FC236}">
                <a16:creationId xmlns:a16="http://schemas.microsoft.com/office/drawing/2014/main"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2466734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387349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Content Placeholder 2">
            <a:extLst>
              <a:ext uri="{FF2B5EF4-FFF2-40B4-BE49-F238E27FC236}">
                <a16:creationId xmlns:a16="http://schemas.microsoft.com/office/drawing/2014/main" id="{C7BBA6D3-FEB9-412B-8FBB-095FC3A60ABF}"/>
              </a:ext>
            </a:extLst>
          </p:cNvPr>
          <p:cNvSpPr>
            <a:spLocks noGrp="1"/>
          </p:cNvSpPr>
          <p:nvPr>
            <p:ph idx="1"/>
          </p:nvPr>
        </p:nvSpPr>
        <p:spPr>
          <a:xfrm>
            <a:off x="633186" y="1825625"/>
            <a:ext cx="10815864"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1002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Content Placeholder 2">
            <a:extLst>
              <a:ext uri="{FF2B5EF4-FFF2-40B4-BE49-F238E27FC236}">
                <a16:creationId xmlns:a16="http://schemas.microsoft.com/office/drawing/2014/main" id="{64A4F74B-B2CD-407C-865A-037EDFAC9DB0}"/>
              </a:ext>
            </a:extLst>
          </p:cNvPr>
          <p:cNvSpPr>
            <a:spLocks noGrp="1"/>
          </p:cNvSpPr>
          <p:nvPr>
            <p:ph sz="half" idx="1"/>
          </p:nvPr>
        </p:nvSpPr>
        <p:spPr>
          <a:xfrm>
            <a:off x="633186" y="1825625"/>
            <a:ext cx="5386614"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3">
            <a:extLst>
              <a:ext uri="{FF2B5EF4-FFF2-40B4-BE49-F238E27FC236}">
                <a16:creationId xmlns:a16="http://schemas.microsoft.com/office/drawing/2014/main" id="{A2548E2E-973A-4D52-ACB9-BF564F407308}"/>
              </a:ext>
            </a:extLst>
          </p:cNvPr>
          <p:cNvSpPr>
            <a:spLocks noGrp="1"/>
          </p:cNvSpPr>
          <p:nvPr>
            <p:ph sz="half" idx="2"/>
          </p:nvPr>
        </p:nvSpPr>
        <p:spPr>
          <a:xfrm>
            <a:off x="6172200" y="1825625"/>
            <a:ext cx="5276850"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5106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ext Placeholder 2">
            <a:extLst>
              <a:ext uri="{FF2B5EF4-FFF2-40B4-BE49-F238E27FC236}">
                <a16:creationId xmlns:a16="http://schemas.microsoft.com/office/drawing/2014/main" id="{10CD1AD0-C8B7-4785-A47D-D822CF4F248F}"/>
              </a:ext>
            </a:extLst>
          </p:cNvPr>
          <p:cNvSpPr>
            <a:spLocks noGrp="1"/>
          </p:cNvSpPr>
          <p:nvPr>
            <p:ph type="body" idx="1"/>
          </p:nvPr>
        </p:nvSpPr>
        <p:spPr>
          <a:xfrm>
            <a:off x="633186" y="1681163"/>
            <a:ext cx="53321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0" name="Text Placeholder 4">
            <a:extLst>
              <a:ext uri="{FF2B5EF4-FFF2-40B4-BE49-F238E27FC236}">
                <a16:creationId xmlns:a16="http://schemas.microsoft.com/office/drawing/2014/main" id="{90A1BBCF-EEF1-4C9A-BA10-9657A79560D3}"/>
              </a:ext>
            </a:extLst>
          </p:cNvPr>
          <p:cNvSpPr>
            <a:spLocks noGrp="1"/>
          </p:cNvSpPr>
          <p:nvPr>
            <p:ph type="body" sz="quarter" idx="3"/>
          </p:nvPr>
        </p:nvSpPr>
        <p:spPr>
          <a:xfrm>
            <a:off x="6172200" y="1681163"/>
            <a:ext cx="5276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1" name="Content Placeholder 3">
            <a:extLst>
              <a:ext uri="{FF2B5EF4-FFF2-40B4-BE49-F238E27FC236}">
                <a16:creationId xmlns:a16="http://schemas.microsoft.com/office/drawing/2014/main" id="{79F8415A-57A2-4D5C-97B0-E78499CC7C6F}"/>
              </a:ext>
            </a:extLst>
          </p:cNvPr>
          <p:cNvSpPr>
            <a:spLocks noGrp="1"/>
          </p:cNvSpPr>
          <p:nvPr>
            <p:ph sz="half" idx="2"/>
          </p:nvPr>
        </p:nvSpPr>
        <p:spPr>
          <a:xfrm>
            <a:off x="633186" y="2505075"/>
            <a:ext cx="5332147"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5">
            <a:extLst>
              <a:ext uri="{FF2B5EF4-FFF2-40B4-BE49-F238E27FC236}">
                <a16:creationId xmlns:a16="http://schemas.microsoft.com/office/drawing/2014/main" id="{37A31490-A10D-455A-B515-E26064D0E10A}"/>
              </a:ext>
            </a:extLst>
          </p:cNvPr>
          <p:cNvSpPr>
            <a:spLocks noGrp="1"/>
          </p:cNvSpPr>
          <p:nvPr>
            <p:ph sz="quarter" idx="4"/>
          </p:nvPr>
        </p:nvSpPr>
        <p:spPr>
          <a:xfrm>
            <a:off x="6172200" y="2505075"/>
            <a:ext cx="5276850"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949070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ext Placeholder 3">
            <a:extLst>
              <a:ext uri="{FF2B5EF4-FFF2-40B4-BE49-F238E27FC236}">
                <a16:creationId xmlns:a16="http://schemas.microsoft.com/office/drawing/2014/main" id="{9F5DF135-B773-4FF0-A198-687768159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Content Placeholder 2">
            <a:extLst>
              <a:ext uri="{FF2B5EF4-FFF2-40B4-BE49-F238E27FC236}">
                <a16:creationId xmlns:a16="http://schemas.microsoft.com/office/drawing/2014/main" id="{4D4BA48E-457A-42FA-BC00-3AE386B38A0C}"/>
              </a:ext>
            </a:extLst>
          </p:cNvPr>
          <p:cNvSpPr>
            <a:spLocks noGrp="1"/>
          </p:cNvSpPr>
          <p:nvPr>
            <p:ph idx="1"/>
          </p:nvPr>
        </p:nvSpPr>
        <p:spPr>
          <a:xfrm>
            <a:off x="5183188" y="987425"/>
            <a:ext cx="62658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itle 1">
            <a:extLst>
              <a:ext uri="{FF2B5EF4-FFF2-40B4-BE49-F238E27FC236}">
                <a16:creationId xmlns:a16="http://schemas.microsoft.com/office/drawing/2014/main" id="{43DF8AE6-3466-400C-B6F1-335DF4DED075}"/>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Tree>
    <p:extLst>
      <p:ext uri="{BB962C8B-B14F-4D97-AF65-F5344CB8AC3E}">
        <p14:creationId xmlns:p14="http://schemas.microsoft.com/office/powerpoint/2010/main" val="39769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0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550468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spTree>
    <p:extLst>
      <p:ext uri="{BB962C8B-B14F-4D97-AF65-F5344CB8AC3E}">
        <p14:creationId xmlns:p14="http://schemas.microsoft.com/office/powerpoint/2010/main" val="1270854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itle 1">
            <a:extLst>
              <a:ext uri="{FF2B5EF4-FFF2-40B4-BE49-F238E27FC236}">
                <a16:creationId xmlns:a16="http://schemas.microsoft.com/office/drawing/2014/main" id="{A3EA16B2-FFAE-4A6E-977D-191BC1DB5B28}"/>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0" name="Text Placeholder 3">
            <a:extLst>
              <a:ext uri="{FF2B5EF4-FFF2-40B4-BE49-F238E27FC236}">
                <a16:creationId xmlns:a16="http://schemas.microsoft.com/office/drawing/2014/main" id="{436B2E80-B2B9-4309-8C9B-11D0B83C4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1" name="Picture Placeholder 2">
            <a:extLst>
              <a:ext uri="{FF2B5EF4-FFF2-40B4-BE49-F238E27FC236}">
                <a16:creationId xmlns:a16="http://schemas.microsoft.com/office/drawing/2014/main" id="{03DB89DF-F372-4E54-9DFD-D53E42A2B8E8}"/>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429434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03">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a:r>
              <a:rPr lang="en-US" noProof="0"/>
              <a:t>Subtitle</a:t>
            </a:r>
          </a:p>
        </p:txBody>
      </p:sp>
    </p:spTree>
    <p:extLst>
      <p:ext uri="{BB962C8B-B14F-4D97-AF65-F5344CB8AC3E}">
        <p14:creationId xmlns:p14="http://schemas.microsoft.com/office/powerpoint/2010/main" val="347717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AAF32A0B-D38A-4E4A-BD5E-94B671296508}"/>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tx1"/>
                </a:solidFill>
              </a:defRPr>
            </a:lvl1pPr>
          </a:lstStyle>
          <a:p>
            <a:r>
              <a:rPr lang="en-US" noProof="0" dirty="0"/>
              <a:t>Insert Image</a:t>
            </a:r>
          </a:p>
        </p:txBody>
      </p:sp>
      <p:sp>
        <p:nvSpPr>
          <p:cNvPr id="2" name="Title 1">
            <a:extLst>
              <a:ext uri="{FF2B5EF4-FFF2-40B4-BE49-F238E27FC236}">
                <a16:creationId xmlns:a16="http://schemas.microsoft.com/office/drawing/2014/main"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2728D712-0D13-4ECD-9BEB-B8EE651FF63F}"/>
              </a:ext>
            </a:extLst>
          </p:cNvPr>
          <p:cNvSpPr>
            <a:spLocks noGrp="1"/>
          </p:cNvSpPr>
          <p:nvPr>
            <p:ph type="body" idx="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a:r>
              <a:rPr lang="en-US" noProof="0"/>
              <a:t>Edit Master text styles</a:t>
            </a:r>
          </a:p>
        </p:txBody>
      </p:sp>
    </p:spTree>
    <p:extLst>
      <p:ext uri="{BB962C8B-B14F-4D97-AF65-F5344CB8AC3E}">
        <p14:creationId xmlns:p14="http://schemas.microsoft.com/office/powerpoint/2010/main" val="341130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a:t>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8" name="Slide Number Placeholder 7">
            <a:extLst>
              <a:ext uri="{FF2B5EF4-FFF2-40B4-BE49-F238E27FC236}">
                <a16:creationId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77204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Content_3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562100"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4803242"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Text Placeholder 12">
            <a:extLst>
              <a:ext uri="{FF2B5EF4-FFF2-40B4-BE49-F238E27FC236}">
                <a16:creationId xmlns:a16="http://schemas.microsoft.com/office/drawing/2014/main" id="{DEF523FD-B1FC-40A7-93AA-389CB38E17C0}"/>
              </a:ext>
            </a:extLst>
          </p:cNvPr>
          <p:cNvSpPr>
            <a:spLocks noGrp="1"/>
          </p:cNvSpPr>
          <p:nvPr>
            <p:ph type="body" sz="quarter" idx="15"/>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Edit Master text styles</a:t>
            </a:r>
          </a:p>
        </p:txBody>
      </p:sp>
      <p:sp>
        <p:nvSpPr>
          <p:cNvPr id="10" name="Content Placeholder 15">
            <a:extLst>
              <a:ext uri="{FF2B5EF4-FFF2-40B4-BE49-F238E27FC236}">
                <a16:creationId xmlns:a16="http://schemas.microsoft.com/office/drawing/2014/main" id="{B60C8CC8-C869-4395-B389-D76DF4A56AA1}"/>
              </a:ext>
            </a:extLst>
          </p:cNvPr>
          <p:cNvSpPr>
            <a:spLocks noGrp="1"/>
          </p:cNvSpPr>
          <p:nvPr>
            <p:ph sz="quarter" idx="16" hasCustomPrompt="1"/>
          </p:nvPr>
        </p:nvSpPr>
        <p:spPr>
          <a:xfrm>
            <a:off x="8044385"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Slide Number Placeholder 7">
            <a:extLst>
              <a:ext uri="{FF2B5EF4-FFF2-40B4-BE49-F238E27FC236}">
                <a16:creationId xmlns:a16="http://schemas.microsoft.com/office/drawing/2014/main"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105480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Content_2 column Vertical">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2304413"/>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Text Placeholder 12">
            <a:extLst>
              <a:ext uri="{FF2B5EF4-FFF2-40B4-BE49-F238E27FC236}">
                <a16:creationId xmlns:a16="http://schemas.microsoft.com/office/drawing/2014/main" id="{C3BB8EAB-4266-4938-A8CB-6D18C938017F}"/>
              </a:ext>
            </a:extLst>
          </p:cNvPr>
          <p:cNvSpPr>
            <a:spLocks noGrp="1"/>
          </p:cNvSpPr>
          <p:nvPr>
            <p:ph type="body" sz="quarter" idx="14"/>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Edit Master text styles</a:t>
            </a:r>
          </a:p>
        </p:txBody>
      </p:sp>
      <p:sp>
        <p:nvSpPr>
          <p:cNvPr id="12" name="Content Placeholder 15">
            <a:extLst>
              <a:ext uri="{FF2B5EF4-FFF2-40B4-BE49-F238E27FC236}">
                <a16:creationId xmlns:a16="http://schemas.microsoft.com/office/drawing/2014/main" id="{716D363C-A0A5-4FB1-8CC2-850C0CD9F4E7}"/>
              </a:ext>
            </a:extLst>
          </p:cNvPr>
          <p:cNvSpPr>
            <a:spLocks noGrp="1"/>
          </p:cNvSpPr>
          <p:nvPr>
            <p:ph sz="quarter" idx="15" hasCustomPrompt="1"/>
          </p:nvPr>
        </p:nvSpPr>
        <p:spPr>
          <a:xfrm>
            <a:off x="647700" y="4505006"/>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5" name="Slide Number Placeholder 7">
            <a:extLst>
              <a:ext uri="{FF2B5EF4-FFF2-40B4-BE49-F238E27FC236}">
                <a16:creationId xmlns:a16="http://schemas.microsoft.com/office/drawing/2014/main"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44719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Content_1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Slide Number Placeholder 7">
            <a:extLst>
              <a:ext uri="{FF2B5EF4-FFF2-40B4-BE49-F238E27FC236}">
                <a16:creationId xmlns:a16="http://schemas.microsoft.com/office/drawing/2014/main"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21597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a:lnSpc>
                <a:spcPct val="100000"/>
              </a:lnSpc>
              <a:spcBef>
                <a:spcPct val="0"/>
              </a:spcBef>
              <a:buNone/>
            </a:pPr>
            <a:r>
              <a:rPr lang="en-US" noProof="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tx1"/>
                </a:solidFill>
              </a:defRPr>
            </a:lvl1pPr>
          </a:lstStyle>
          <a:p>
            <a:pPr lvl="0"/>
            <a:r>
              <a:rPr lang="en-US" noProof="0"/>
              <a:t>Icon</a:t>
            </a:r>
          </a:p>
        </p:txBody>
      </p:sp>
      <p:grpSp>
        <p:nvGrpSpPr>
          <p:cNvPr id="11" name="Group 10">
            <a:extLst>
              <a:ext uri="{FF2B5EF4-FFF2-40B4-BE49-F238E27FC236}">
                <a16:creationId xmlns:a16="http://schemas.microsoft.com/office/drawing/2014/main" id="{00AC1958-0DCB-4970-ADE3-E64DAAFC501D}"/>
              </a:ext>
            </a:extLst>
          </p:cNvPr>
          <p:cNvGrpSpPr/>
          <p:nvPr userDrawn="1"/>
        </p:nvGrpSpPr>
        <p:grpSpPr>
          <a:xfrm>
            <a:off x="0" y="6086479"/>
            <a:ext cx="12192000" cy="600974"/>
            <a:chOff x="0" y="6086479"/>
            <a:chExt cx="12192000" cy="600974"/>
          </a:xfrm>
        </p:grpSpPr>
        <p:sp>
          <p:nvSpPr>
            <p:cNvPr id="12" name="Rectangle 11">
              <a:extLst>
                <a:ext uri="{FF2B5EF4-FFF2-40B4-BE49-F238E27FC236}">
                  <a16:creationId xmlns:a16="http://schemas.microsoft.com/office/drawing/2014/main"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5" name="Slide Number Placeholder 5">
            <a:extLst>
              <a:ext uri="{FF2B5EF4-FFF2-40B4-BE49-F238E27FC236}">
                <a16:creationId xmlns:a16="http://schemas.microsoft.com/office/drawing/2014/main"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Tree>
    <p:extLst>
      <p:ext uri="{BB962C8B-B14F-4D97-AF65-F5344CB8AC3E}">
        <p14:creationId xmlns:p14="http://schemas.microsoft.com/office/powerpoint/2010/main" val="183065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defRPr>
            </a:lvl1pPr>
          </a:lstStyle>
          <a:p>
            <a:pPr algn="ctr"/>
            <a:fld id="{817179DE-9BF3-494C-804F-0C7C90AC8700}" type="slidenum">
              <a:rPr lang="en-US" noProof="0" smtClean="0"/>
              <a:pPr algn="ctr"/>
              <a:t>‹#›</a:t>
            </a:fld>
            <a:endParaRPr lang="en-US" noProof="0" dirty="0"/>
          </a:p>
        </p:txBody>
      </p:sp>
      <p:sp>
        <p:nvSpPr>
          <p:cNvPr id="2" name="Title Placeholder 1">
            <a:extLst>
              <a:ext uri="{FF2B5EF4-FFF2-40B4-BE49-F238E27FC236}">
                <a16:creationId xmlns:a16="http://schemas.microsoft.com/office/drawing/2014/main"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0967707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0" r:id="rId10"/>
    <p:sldLayoutId id="2147483669" r:id="rId11"/>
    <p:sldLayoutId id="2147483655"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1.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fsapartners.ed.gov/help-center/fsa-customer-service-center" TargetMode="Externa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1.xml"/><Relationship Id="rId4" Type="http://schemas.openxmlformats.org/officeDocument/2006/relationships/hyperlink" Target="http://www.aacc.edu/fafsa-simplification"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13.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5.xml"/><Relationship Id="rId5" Type="http://schemas.openxmlformats.org/officeDocument/2006/relationships/hyperlink" Target="https://studentaid.gov/" TargetMode="Externa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Three people sitting at picnic table">
            <a:extLst>
              <a:ext uri="{FF2B5EF4-FFF2-40B4-BE49-F238E27FC236}">
                <a16:creationId xmlns:a16="http://schemas.microsoft.com/office/drawing/2014/main" id="{0B90EB26-97FD-4B8B-86E0-B00589E0946D}"/>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1" y="0"/>
            <a:ext cx="6676568" cy="6858000"/>
          </a:xfrm>
        </p:spPr>
      </p:pic>
      <p:sp>
        <p:nvSpPr>
          <p:cNvPr id="2" name="Title 1" descr="title">
            <a:extLst>
              <a:ext uri="{FF2B5EF4-FFF2-40B4-BE49-F238E27FC236}">
                <a16:creationId xmlns:a16="http://schemas.microsoft.com/office/drawing/2014/main" id="{28BAA8DA-C40B-4AB9-9407-30FB70335152}"/>
              </a:ext>
            </a:extLst>
          </p:cNvPr>
          <p:cNvSpPr>
            <a:spLocks noGrp="1"/>
          </p:cNvSpPr>
          <p:nvPr>
            <p:ph type="ctrTitle"/>
          </p:nvPr>
        </p:nvSpPr>
        <p:spPr>
          <a:xfrm>
            <a:off x="7274144" y="1291772"/>
            <a:ext cx="4379976" cy="1978202"/>
          </a:xfrm>
        </p:spPr>
        <p:txBody>
          <a:bodyPr/>
          <a:lstStyle/>
          <a:p>
            <a:pPr algn="ctr"/>
            <a:r>
              <a:rPr lang="en-US" dirty="0"/>
              <a:t>The Simplified 2024-2025</a:t>
            </a:r>
            <a:br>
              <a:rPr lang="en-US" dirty="0"/>
            </a:br>
            <a:r>
              <a:rPr lang="en-US" dirty="0"/>
              <a:t> FAFSA FORM</a:t>
            </a:r>
            <a:br>
              <a:rPr lang="en-US" dirty="0"/>
            </a:br>
            <a:endParaRPr lang="en-US" dirty="0"/>
          </a:p>
        </p:txBody>
      </p:sp>
      <p:sp>
        <p:nvSpPr>
          <p:cNvPr id="12" name="Subtitle 11" descr="subtitle">
            <a:extLst>
              <a:ext uri="{FF2B5EF4-FFF2-40B4-BE49-F238E27FC236}">
                <a16:creationId xmlns:a16="http://schemas.microsoft.com/office/drawing/2014/main" id="{B28A8D9C-5123-4D2B-9272-016EF90E0E50}"/>
              </a:ext>
            </a:extLst>
          </p:cNvPr>
          <p:cNvSpPr>
            <a:spLocks noGrp="1"/>
          </p:cNvSpPr>
          <p:nvPr>
            <p:ph type="subTitle" idx="1"/>
          </p:nvPr>
        </p:nvSpPr>
        <p:spPr>
          <a:xfrm>
            <a:off x="7374728" y="3066819"/>
            <a:ext cx="4178808" cy="521208"/>
          </a:xfrm>
        </p:spPr>
        <p:txBody>
          <a:bodyPr/>
          <a:lstStyle/>
          <a:p>
            <a:r>
              <a:rPr lang="en-US" sz="2000" dirty="0">
                <a:solidFill>
                  <a:schemeClr val="tx1"/>
                </a:solidFill>
              </a:rPr>
              <a:t>The 2024-2025 FAFSA application will feature significant changes due to the FAFSA Simplification Act, aiming to provide students with a more straightforward application process. </a:t>
            </a:r>
          </a:p>
        </p:txBody>
      </p:sp>
      <p:grpSp>
        <p:nvGrpSpPr>
          <p:cNvPr id="4" name="Group 3">
            <a:extLst>
              <a:ext uri="{FF2B5EF4-FFF2-40B4-BE49-F238E27FC236}">
                <a16:creationId xmlns:a16="http://schemas.microsoft.com/office/drawing/2014/main" id="{EB664AAE-5AE9-41D7-8346-002B9F445323}"/>
              </a:ext>
              <a:ext uri="{C183D7F6-B498-43B3-948B-1728B52AA6E4}">
                <adec:decorative xmlns:adec="http://schemas.microsoft.com/office/drawing/2017/decorative" val="1"/>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25568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boy in front of library stacks">
            <a:extLst>
              <a:ext uri="{FF2B5EF4-FFF2-40B4-BE49-F238E27FC236}">
                <a16:creationId xmlns:a16="http://schemas.microsoft.com/office/drawing/2014/main" id="{141CBC39-54B4-4424-84FB-FDAABDFFAE1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6464300" y="0"/>
            <a:ext cx="5727700" cy="6858000"/>
          </a:xfrm>
        </p:spPr>
      </p:pic>
      <p:pic>
        <p:nvPicPr>
          <p:cNvPr id="5" name="Picture Placeholder 4" descr="person reading a book">
            <a:extLst>
              <a:ext uri="{FF2B5EF4-FFF2-40B4-BE49-F238E27FC236}">
                <a16:creationId xmlns:a16="http://schemas.microsoft.com/office/drawing/2014/main" id="{70316739-C7FA-4487-B86B-6CE17B09B020}"/>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p:pic>
      <p:grpSp>
        <p:nvGrpSpPr>
          <p:cNvPr id="9" name="Group 8">
            <a:extLst>
              <a:ext uri="{FF2B5EF4-FFF2-40B4-BE49-F238E27FC236}">
                <a16:creationId xmlns:a16="http://schemas.microsoft.com/office/drawing/2014/main" id="{E7969C14-1078-4610-9BC5-74119C9B87BE}"/>
              </a:ext>
              <a:ext uri="{C183D7F6-B498-43B3-948B-1728B52AA6E4}">
                <adec:decorative xmlns:adec="http://schemas.microsoft.com/office/drawing/2017/decorative" val="1"/>
              </a:ext>
            </a:extLst>
          </p:cNvPr>
          <p:cNvGrpSpPr/>
          <p:nvPr/>
        </p:nvGrpSpPr>
        <p:grpSpPr>
          <a:xfrm>
            <a:off x="0" y="3808320"/>
            <a:ext cx="7833208" cy="2547440"/>
            <a:chOff x="0" y="3808320"/>
            <a:chExt cx="7833208" cy="2547440"/>
          </a:xfrm>
        </p:grpSpPr>
        <p:sp>
          <p:nvSpPr>
            <p:cNvPr id="10" name="Freeform: Shape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Placeholder 33" descr="slide content">
            <a:extLst>
              <a:ext uri="{FF2B5EF4-FFF2-40B4-BE49-F238E27FC236}">
                <a16:creationId xmlns:a16="http://schemas.microsoft.com/office/drawing/2014/main" id="{859D862E-AE8E-482F-9E23-3C096FF03E54}"/>
              </a:ext>
            </a:extLst>
          </p:cNvPr>
          <p:cNvSpPr>
            <a:spLocks noGrp="1"/>
          </p:cNvSpPr>
          <p:nvPr>
            <p:ph type="body" sz="quarter" idx="11"/>
          </p:nvPr>
        </p:nvSpPr>
        <p:spPr>
          <a:xfrm>
            <a:off x="92598" y="3948680"/>
            <a:ext cx="7130004" cy="1005840"/>
          </a:xfrm>
        </p:spPr>
        <p:txBody>
          <a:bodyPr/>
          <a:lstStyle/>
          <a:p>
            <a:pPr algn="ctr"/>
            <a:r>
              <a:rPr lang="en-US" sz="3200" b="1" dirty="0">
                <a:solidFill>
                  <a:schemeClr val="bg1"/>
                </a:solidFill>
              </a:rPr>
              <a:t>In what situations will there be a match with IRS, but IRS wouldn't provide information?</a:t>
            </a:r>
          </a:p>
          <a:p>
            <a:pPr algn="ctr"/>
            <a:br>
              <a:rPr lang="en-US" b="1" dirty="0">
                <a:solidFill>
                  <a:schemeClr val="bg1"/>
                </a:solidFill>
              </a:rPr>
            </a:br>
            <a:r>
              <a:rPr lang="en-US" b="1" dirty="0">
                <a:solidFill>
                  <a:schemeClr val="bg1"/>
                </a:solidFill>
              </a:rPr>
              <a:t>Fraud or identity theft are the most likely reasons for the IRS not providing tax information to the applicant or the contributor. If the contributor has been flagged by the IRS, possibly due to identity theft or a breach of some sort to their information, then the IRS response code will be IRS enabled to provide information. </a:t>
            </a: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descr="slide number">
            <a:extLst>
              <a:ext uri="{FF2B5EF4-FFF2-40B4-BE49-F238E27FC236}">
                <a16:creationId xmlns:a16="http://schemas.microsoft.com/office/drawing/2014/main" id="{EC784E4D-7E61-4FDC-AD6A-E38867722409}"/>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10</a:t>
            </a:fld>
            <a:endParaRPr lang="en-US" sz="1200" dirty="0">
              <a:solidFill>
                <a:schemeClr val="bg1"/>
              </a:solidFill>
            </a:endParaRPr>
          </a:p>
        </p:txBody>
      </p:sp>
    </p:spTree>
    <p:extLst>
      <p:ext uri="{BB962C8B-B14F-4D97-AF65-F5344CB8AC3E}">
        <p14:creationId xmlns:p14="http://schemas.microsoft.com/office/powerpoint/2010/main" val="2045927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Two boys overlooking the side of a bridge.">
            <a:extLst>
              <a:ext uri="{FF2B5EF4-FFF2-40B4-BE49-F238E27FC236}">
                <a16:creationId xmlns:a16="http://schemas.microsoft.com/office/drawing/2014/main" id="{B4DB50D3-94C9-4471-8076-F037B6C11D8A}"/>
              </a:ext>
            </a:extLst>
          </p:cNvPr>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 y="0"/>
            <a:ext cx="12192000" cy="6858000"/>
          </a:xfrm>
        </p:spPr>
      </p:pic>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b="1" dirty="0"/>
              <a:t>UTILIZE THE FUTURE ACT DIRECT DATA EXCHANGE (FADDX):  </a:t>
            </a:r>
            <a:br>
              <a:rPr lang="en-US" b="1" dirty="0"/>
            </a:br>
            <a:br>
              <a:rPr lang="en-US" b="1" dirty="0"/>
            </a:br>
            <a:r>
              <a:rPr lang="en-US" b="1" dirty="0"/>
              <a:t>This will happen automatically once consent is provided by you and your contributors. </a:t>
            </a:r>
            <a:endParaRPr lang="en-US" dirty="0"/>
          </a:p>
        </p:txBody>
      </p:sp>
      <p:sp>
        <p:nvSpPr>
          <p:cNvPr id="31" name="Text Placeholder 30" descr="Slide content">
            <a:extLst>
              <a:ext uri="{FF2B5EF4-FFF2-40B4-BE49-F238E27FC236}">
                <a16:creationId xmlns:a16="http://schemas.microsoft.com/office/drawing/2014/main" id="{A7DE1A1C-1BA0-439B-99B1-C80C5806DEFB}"/>
              </a:ext>
            </a:extLst>
          </p:cNvPr>
          <p:cNvSpPr>
            <a:spLocks noGrp="1"/>
          </p:cNvSpPr>
          <p:nvPr>
            <p:ph type="body" sz="quarter" idx="11"/>
          </p:nvPr>
        </p:nvSpPr>
        <p:spPr>
          <a:xfrm>
            <a:off x="431642" y="2336515"/>
            <a:ext cx="5862430" cy="4248073"/>
          </a:xfrm>
        </p:spPr>
        <p:txBody>
          <a:bodyPr/>
          <a:lstStyle/>
          <a:p>
            <a:pPr lvl="0"/>
            <a:r>
              <a:rPr lang="en-US" sz="2400" dirty="0"/>
              <a:t>Providing consent on the FAFSA to the disclosure of Federal Tax Information (FTI) from the IRS to the Department of Education through the FADDX.</a:t>
            </a:r>
          </a:p>
          <a:p>
            <a:pPr lvl="0"/>
            <a:r>
              <a:rPr lang="en-US" sz="2400" dirty="0"/>
              <a:t>The FADXX data exchange can also be used to confirm non-filing status.</a:t>
            </a:r>
          </a:p>
          <a:p>
            <a:pPr lvl="0"/>
            <a:r>
              <a:rPr lang="en-US" sz="2400" dirty="0"/>
              <a:t>Although the IRS data transfer process is changing, students and families will continue to use prior-prior year tax information when completing the FAFSA. The 2024-2025 FAFSA will be based on the 2022 tax year.</a:t>
            </a:r>
          </a:p>
          <a:p>
            <a:endParaRPr lang="en-US" dirty="0"/>
          </a:p>
        </p:txBody>
      </p:sp>
      <p:grpSp>
        <p:nvGrpSpPr>
          <p:cNvPr id="5" name="Group 4">
            <a:extLst>
              <a:ext uri="{FF2B5EF4-FFF2-40B4-BE49-F238E27FC236}">
                <a16:creationId xmlns:a16="http://schemas.microsoft.com/office/drawing/2014/main" id="{1A141F7B-AE96-45F9-BC57-F7C86174910A}"/>
              </a:ext>
              <a:ext uri="{C183D7F6-B498-43B3-948B-1728B52AA6E4}">
                <adec:decorative xmlns:adec="http://schemas.microsoft.com/office/drawing/2017/decorative" val="1"/>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Slide Number Placeholder 5" descr="Slide number">
            <a:extLst>
              <a:ext uri="{FF2B5EF4-FFF2-40B4-BE49-F238E27FC236}">
                <a16:creationId xmlns:a16="http://schemas.microsoft.com/office/drawing/2014/main" id="{0FD571BD-7BCF-4777-BAD5-51B3EB30BBF7}"/>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11</a:t>
            </a:fld>
            <a:endParaRPr lang="en-US" sz="1200" dirty="0">
              <a:solidFill>
                <a:schemeClr val="bg1"/>
              </a:solidFill>
            </a:endParaRPr>
          </a:p>
        </p:txBody>
      </p:sp>
    </p:spTree>
    <p:extLst>
      <p:ext uri="{BB962C8B-B14F-4D97-AF65-F5344CB8AC3E}">
        <p14:creationId xmlns:p14="http://schemas.microsoft.com/office/powerpoint/2010/main" val="342267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rial view of spiral staircase">
            <a:extLst>
              <a:ext uri="{FF2B5EF4-FFF2-40B4-BE49-F238E27FC236}">
                <a16:creationId xmlns:a16="http://schemas.microsoft.com/office/drawing/2014/main" id="{FEB910A3-4C94-4A0C-AC72-88985A7BA967}"/>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6464300" y="0"/>
            <a:ext cx="5727700" cy="6858000"/>
          </a:xfrm>
        </p:spPr>
      </p:pic>
      <p:pic>
        <p:nvPicPr>
          <p:cNvPr id="6" name="Picture Placeholder 5" descr="open book with audience watching play in background">
            <a:extLst>
              <a:ext uri="{FF2B5EF4-FFF2-40B4-BE49-F238E27FC236}">
                <a16:creationId xmlns:a16="http://schemas.microsoft.com/office/drawing/2014/main" id="{F3CDF219-49E5-41A1-BBF1-50A401635A27}"/>
              </a:ext>
            </a:extLst>
          </p:cNvPr>
          <p:cNvPicPr>
            <a:picLocks noGrp="1" noChangeAspect="1"/>
          </p:cNvPicPr>
          <p:nvPr>
            <p:ph type="pic" sz="quarter" idx="12"/>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p:pic>
      <p:sp>
        <p:nvSpPr>
          <p:cNvPr id="33" name="Title 32" descr="title">
            <a:extLst>
              <a:ext uri="{FF2B5EF4-FFF2-40B4-BE49-F238E27FC236}">
                <a16:creationId xmlns:a16="http://schemas.microsoft.com/office/drawing/2014/main" id="{18CDD97B-6E25-4FB4-B239-493E54AA0830}"/>
              </a:ext>
            </a:extLst>
          </p:cNvPr>
          <p:cNvSpPr>
            <a:spLocks noGrp="1"/>
          </p:cNvSpPr>
          <p:nvPr>
            <p:ph type="title"/>
          </p:nvPr>
        </p:nvSpPr>
        <p:spPr>
          <a:xfrm>
            <a:off x="328386" y="393573"/>
            <a:ext cx="6509736" cy="822960"/>
          </a:xfrm>
        </p:spPr>
        <p:txBody>
          <a:bodyPr/>
          <a:lstStyle/>
          <a:p>
            <a:pPr algn="ctr"/>
            <a:r>
              <a:rPr lang="en-US" sz="2800" b="1" dirty="0">
                <a:solidFill>
                  <a:schemeClr val="bg1"/>
                </a:solidFill>
              </a:rPr>
              <a:t>INDICATE WHICH COLLEGES WILL RECEIVE YOUR FAFSA</a:t>
            </a:r>
            <a:endParaRPr lang="en-US" sz="2800" dirty="0">
              <a:solidFill>
                <a:schemeClr val="bg1"/>
              </a:solidFill>
            </a:endParaRPr>
          </a:p>
        </p:txBody>
      </p:sp>
      <p:sp>
        <p:nvSpPr>
          <p:cNvPr id="34" name="Text Placeholder 33" descr="slide content block">
            <a:extLst>
              <a:ext uri="{FF2B5EF4-FFF2-40B4-BE49-F238E27FC236}">
                <a16:creationId xmlns:a16="http://schemas.microsoft.com/office/drawing/2014/main" id="{859D862E-AE8E-482F-9E23-3C096FF03E54}"/>
              </a:ext>
            </a:extLst>
          </p:cNvPr>
          <p:cNvSpPr>
            <a:spLocks noGrp="1"/>
          </p:cNvSpPr>
          <p:nvPr>
            <p:ph type="body" sz="quarter" idx="11"/>
          </p:nvPr>
        </p:nvSpPr>
        <p:spPr>
          <a:xfrm>
            <a:off x="601650" y="3169241"/>
            <a:ext cx="5005614" cy="1005840"/>
          </a:xfrm>
        </p:spPr>
        <p:txBody>
          <a:bodyPr/>
          <a:lstStyle/>
          <a:p>
            <a:pPr algn="ctr"/>
            <a:br>
              <a:rPr lang="en-US" sz="2400" dirty="0">
                <a:solidFill>
                  <a:schemeClr val="bg1"/>
                </a:solidFill>
              </a:rPr>
            </a:br>
            <a:r>
              <a:rPr lang="en-US" sz="2400" dirty="0">
                <a:solidFill>
                  <a:schemeClr val="bg1"/>
                </a:solidFill>
              </a:rPr>
              <a:t>Select the colleges or universities you plan to attend by using the correct Federal School Codes.  You can list up to 20 schools. </a:t>
            </a:r>
            <a:br>
              <a:rPr lang="en-US" sz="2400" dirty="0">
                <a:solidFill>
                  <a:schemeClr val="bg1"/>
                </a:solidFill>
              </a:rPr>
            </a:br>
            <a:br>
              <a:rPr lang="en-US" sz="1800" dirty="0">
                <a:solidFill>
                  <a:schemeClr val="bg1"/>
                </a:solidFill>
              </a:rPr>
            </a:br>
            <a:r>
              <a:rPr lang="en-US" sz="2800" b="1" dirty="0">
                <a:solidFill>
                  <a:schemeClr val="bg1"/>
                </a:solidFill>
              </a:rPr>
              <a:t>AACC’s Federal School Code is 002058.</a:t>
            </a:r>
            <a:endParaRPr lang="en-US" sz="2800" dirty="0">
              <a:solidFill>
                <a:schemeClr val="bg1"/>
              </a:solidFill>
            </a:endParaRPr>
          </a:p>
        </p:txBody>
      </p:sp>
      <p:sp>
        <p:nvSpPr>
          <p:cNvPr id="8" name="Rectangle 7">
            <a:extLst>
              <a:ext uri="{FF2B5EF4-FFF2-40B4-BE49-F238E27FC236}">
                <a16:creationId xmlns:a16="http://schemas.microsoft.com/office/drawing/2014/main" id="{4E4A96D9-2D70-4D9E-B61C-9B23F3FD5161}"/>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descr="slide number">
            <a:extLst>
              <a:ext uri="{FF2B5EF4-FFF2-40B4-BE49-F238E27FC236}">
                <a16:creationId xmlns:a16="http://schemas.microsoft.com/office/drawing/2014/main" id="{D65CFEB2-BC19-4647-937B-40854EE88A8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12</a:t>
            </a:fld>
            <a:endParaRPr lang="en-US" sz="1200" dirty="0">
              <a:solidFill>
                <a:schemeClr val="bg1"/>
              </a:solidFill>
            </a:endParaRPr>
          </a:p>
        </p:txBody>
      </p:sp>
    </p:spTree>
    <p:extLst>
      <p:ext uri="{BB962C8B-B14F-4D97-AF65-F5344CB8AC3E}">
        <p14:creationId xmlns:p14="http://schemas.microsoft.com/office/powerpoint/2010/main" val="3077312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people laughing at a laptop screen">
            <a:extLst>
              <a:ext uri="{FF2B5EF4-FFF2-40B4-BE49-F238E27FC236}">
                <a16:creationId xmlns:a16="http://schemas.microsoft.com/office/drawing/2014/main" id="{9402120B-1989-41A6-9ED1-21A56316A60D}"/>
              </a:ext>
            </a:extLst>
          </p:cNvPr>
          <p:cNvPicPr>
            <a:picLocks noGrp="1" noChangeAspect="1"/>
          </p:cNvPicPr>
          <p:nvPr>
            <p:ph type="pic" sz="quarter" idx="12"/>
          </p:nvPr>
        </p:nvPicPr>
        <p:blipFill rotWithShape="1">
          <a:blip r:embed="rId2" cstate="email">
            <a:extLst>
              <a:ext uri="{28A0092B-C50C-407E-A947-70E740481C1C}">
                <a14:useLocalDpi xmlns:a14="http://schemas.microsoft.com/office/drawing/2010/main"/>
              </a:ext>
            </a:extLst>
          </a:blip>
          <a:srcRect/>
          <a:stretch/>
        </p:blipFill>
        <p:spPr>
          <a:xfrm>
            <a:off x="0" y="0"/>
            <a:ext cx="8087304" cy="6858000"/>
          </a:xfrm>
        </p:spPr>
      </p:pic>
      <p:pic>
        <p:nvPicPr>
          <p:cNvPr id="5" name="Picture Placeholder 4" descr="group of students at graduation">
            <a:extLst>
              <a:ext uri="{FF2B5EF4-FFF2-40B4-BE49-F238E27FC236}">
                <a16:creationId xmlns:a16="http://schemas.microsoft.com/office/drawing/2014/main" id="{BD0958B7-E663-4510-9C53-EE09FEEB7365}"/>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6464300" y="0"/>
            <a:ext cx="5727700" cy="6858000"/>
          </a:xfrm>
        </p:spPr>
      </p:pic>
      <p:grpSp>
        <p:nvGrpSpPr>
          <p:cNvPr id="9" name="Group 8">
            <a:extLst>
              <a:ext uri="{FF2B5EF4-FFF2-40B4-BE49-F238E27FC236}">
                <a16:creationId xmlns:a16="http://schemas.microsoft.com/office/drawing/2014/main" id="{E7969C14-1078-4610-9BC5-74119C9B87BE}"/>
              </a:ext>
              <a:ext uri="{C183D7F6-B498-43B3-948B-1728B52AA6E4}">
                <adec:decorative xmlns:adec="http://schemas.microsoft.com/office/drawing/2017/decorative" val="1"/>
              </a:ext>
            </a:extLst>
          </p:cNvPr>
          <p:cNvGrpSpPr/>
          <p:nvPr/>
        </p:nvGrpSpPr>
        <p:grpSpPr>
          <a:xfrm>
            <a:off x="0" y="3808320"/>
            <a:ext cx="7833208" cy="2547440"/>
            <a:chOff x="0" y="3808320"/>
            <a:chExt cx="7833208" cy="2547440"/>
          </a:xfrm>
        </p:grpSpPr>
        <p:sp>
          <p:nvSpPr>
            <p:cNvPr id="10" name="Freeform: Shape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3" name="Title 32" descr="title">
            <a:extLst>
              <a:ext uri="{FF2B5EF4-FFF2-40B4-BE49-F238E27FC236}">
                <a16:creationId xmlns:a16="http://schemas.microsoft.com/office/drawing/2014/main" id="{18CDD97B-6E25-4FB4-B239-493E54AA0830}"/>
              </a:ext>
            </a:extLst>
          </p:cNvPr>
          <p:cNvSpPr>
            <a:spLocks noGrp="1"/>
          </p:cNvSpPr>
          <p:nvPr>
            <p:ph type="title"/>
          </p:nvPr>
        </p:nvSpPr>
        <p:spPr/>
        <p:txBody>
          <a:bodyPr/>
          <a:lstStyle/>
          <a:p>
            <a:pPr algn="ctr"/>
            <a:r>
              <a:rPr lang="en-US" b="1" dirty="0"/>
              <a:t>ANSWER ANY ADDITIONAL QUESTIONS</a:t>
            </a:r>
            <a:endParaRPr lang="en-US" dirty="0">
              <a:solidFill>
                <a:schemeClr val="bg1"/>
              </a:solidFill>
            </a:endParaRPr>
          </a:p>
        </p:txBody>
      </p:sp>
      <p:sp>
        <p:nvSpPr>
          <p:cNvPr id="34" name="Text Placeholder 33" descr="content">
            <a:extLst>
              <a:ext uri="{FF2B5EF4-FFF2-40B4-BE49-F238E27FC236}">
                <a16:creationId xmlns:a16="http://schemas.microsoft.com/office/drawing/2014/main" id="{859D862E-AE8E-482F-9E23-3C096FF03E54}"/>
              </a:ext>
            </a:extLst>
          </p:cNvPr>
          <p:cNvSpPr>
            <a:spLocks noGrp="1"/>
          </p:cNvSpPr>
          <p:nvPr>
            <p:ph type="body" sz="quarter" idx="11"/>
          </p:nvPr>
        </p:nvSpPr>
        <p:spPr>
          <a:xfrm>
            <a:off x="915433" y="4892720"/>
            <a:ext cx="5005614" cy="1005840"/>
          </a:xfrm>
        </p:spPr>
        <p:txBody>
          <a:bodyPr/>
          <a:lstStyle/>
          <a:p>
            <a:r>
              <a:rPr lang="en-US" sz="1800" dirty="0"/>
              <a:t>Any questions regarding your sex, race, and ethnicity will have no effect on federal student aid eligibility and are included for statistical purposes and data collection only. In fact, schools won't even receive this data from the FAFSA.</a:t>
            </a: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descr="slide number">
            <a:extLst>
              <a:ext uri="{FF2B5EF4-FFF2-40B4-BE49-F238E27FC236}">
                <a16:creationId xmlns:a16="http://schemas.microsoft.com/office/drawing/2014/main" id="{B7F99E8F-CFBF-4A36-93EC-B66007DF4F2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13</a:t>
            </a:fld>
            <a:endParaRPr lang="en-US" sz="1200" dirty="0">
              <a:solidFill>
                <a:schemeClr val="bg1"/>
              </a:solidFill>
            </a:endParaRPr>
          </a:p>
        </p:txBody>
      </p:sp>
    </p:spTree>
    <p:extLst>
      <p:ext uri="{BB962C8B-B14F-4D97-AF65-F5344CB8AC3E}">
        <p14:creationId xmlns:p14="http://schemas.microsoft.com/office/powerpoint/2010/main" val="2022026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close up of clock">
            <a:extLst>
              <a:ext uri="{FF2B5EF4-FFF2-40B4-BE49-F238E27FC236}">
                <a16:creationId xmlns:a16="http://schemas.microsoft.com/office/drawing/2014/main" id="{83B20FBB-8217-4FB0-BC35-E49BA9252554}"/>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6464300" y="0"/>
            <a:ext cx="5727700" cy="6858000"/>
          </a:xfrm>
        </p:spPr>
      </p:pic>
      <p:pic>
        <p:nvPicPr>
          <p:cNvPr id="5" name="Picture Placeholder 4" descr="girl with headphones, backpack, and stack of binders/books">
            <a:extLst>
              <a:ext uri="{FF2B5EF4-FFF2-40B4-BE49-F238E27FC236}">
                <a16:creationId xmlns:a16="http://schemas.microsoft.com/office/drawing/2014/main" id="{68B6FFC1-6A21-4DAC-82BC-F2966925C165}"/>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0" y="0"/>
            <a:ext cx="8087304" cy="6858000"/>
          </a:xfrm>
        </p:spPr>
      </p:pic>
      <p:grpSp>
        <p:nvGrpSpPr>
          <p:cNvPr id="9" name="Group 8">
            <a:extLst>
              <a:ext uri="{FF2B5EF4-FFF2-40B4-BE49-F238E27FC236}">
                <a16:creationId xmlns:a16="http://schemas.microsoft.com/office/drawing/2014/main" id="{E7969C14-1078-4610-9BC5-74119C9B87BE}"/>
              </a:ext>
              <a:ext uri="{C183D7F6-B498-43B3-948B-1728B52AA6E4}">
                <adec:decorative xmlns:adec="http://schemas.microsoft.com/office/drawing/2017/decorative" val="1"/>
              </a:ext>
            </a:extLst>
          </p:cNvPr>
          <p:cNvGrpSpPr/>
          <p:nvPr/>
        </p:nvGrpSpPr>
        <p:grpSpPr>
          <a:xfrm>
            <a:off x="0" y="3808320"/>
            <a:ext cx="7833208" cy="2547440"/>
            <a:chOff x="0" y="3808320"/>
            <a:chExt cx="7833208" cy="2547440"/>
          </a:xfrm>
        </p:grpSpPr>
        <p:sp>
          <p:nvSpPr>
            <p:cNvPr id="10" name="Freeform: Shape 9">
              <a:extLst>
                <a:ext uri="{FF2B5EF4-FFF2-40B4-BE49-F238E27FC236}">
                  <a16:creationId xmlns:a16="http://schemas.microsoft.com/office/drawing/2014/main" id="{E531D018-EFA3-4346-AB80-7CE436393D9E}"/>
                </a:ext>
                <a:ext uri="{C183D7F6-B498-43B3-948B-1728B52AA6E4}">
                  <adec:decorative xmlns:adec="http://schemas.microsoft.com/office/drawing/2017/decorative" val="1"/>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FA9D7AC8-80D5-49DC-A585-FCFFA6CA4B66}"/>
                </a:ext>
                <a:ext uri="{C183D7F6-B498-43B3-948B-1728B52AA6E4}">
                  <adec:decorative xmlns:adec="http://schemas.microsoft.com/office/drawing/2017/decorative" val="1"/>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3" name="Title 32" descr="title">
            <a:extLst>
              <a:ext uri="{FF2B5EF4-FFF2-40B4-BE49-F238E27FC236}">
                <a16:creationId xmlns:a16="http://schemas.microsoft.com/office/drawing/2014/main" id="{18CDD97B-6E25-4FB4-B239-493E54AA0830}"/>
              </a:ext>
            </a:extLst>
          </p:cNvPr>
          <p:cNvSpPr>
            <a:spLocks noGrp="1"/>
          </p:cNvSpPr>
          <p:nvPr>
            <p:ph type="title"/>
          </p:nvPr>
        </p:nvSpPr>
        <p:spPr>
          <a:xfrm>
            <a:off x="278296" y="3921334"/>
            <a:ext cx="6967329" cy="822960"/>
          </a:xfrm>
        </p:spPr>
        <p:txBody>
          <a:bodyPr/>
          <a:lstStyle/>
          <a:p>
            <a:pPr algn="ctr"/>
            <a:r>
              <a:rPr lang="en-US" b="1" dirty="0"/>
              <a:t>REVIEW AND SUBMIT YOUR FORM</a:t>
            </a:r>
            <a:br>
              <a:rPr lang="en-US" b="1" dirty="0"/>
            </a:br>
            <a:br>
              <a:rPr lang="en-US" b="1" dirty="0"/>
            </a:br>
            <a:r>
              <a:rPr lang="en-US" dirty="0"/>
              <a:t> Double-check the information provided, and submit the form once everything is accurate and complete.  You will be notified when contributors complete their portions of the FAFSA.</a:t>
            </a:r>
            <a:br>
              <a:rPr lang="en-US" dirty="0"/>
            </a:br>
            <a:br>
              <a:rPr lang="en-US" b="1" dirty="0"/>
            </a:br>
            <a:endParaRPr lang="en-US" dirty="0">
              <a:solidFill>
                <a:schemeClr val="bg1"/>
              </a:solidFill>
            </a:endParaRPr>
          </a:p>
        </p:txBody>
      </p:sp>
      <p:sp>
        <p:nvSpPr>
          <p:cNvPr id="34" name="Text Placeholder 33" descr="slide content">
            <a:extLst>
              <a:ext uri="{FF2B5EF4-FFF2-40B4-BE49-F238E27FC236}">
                <a16:creationId xmlns:a16="http://schemas.microsoft.com/office/drawing/2014/main" id="{859D862E-AE8E-482F-9E23-3C096FF03E54}"/>
              </a:ext>
            </a:extLst>
          </p:cNvPr>
          <p:cNvSpPr>
            <a:spLocks noGrp="1"/>
          </p:cNvSpPr>
          <p:nvPr>
            <p:ph type="body" sz="quarter" idx="11"/>
          </p:nvPr>
        </p:nvSpPr>
        <p:spPr/>
        <p:txBody>
          <a:bodyPr/>
          <a:lstStyle/>
          <a:p>
            <a:endParaRPr lang="en-US" b="1" dirty="0"/>
          </a:p>
          <a:p>
            <a:endParaRPr lang="en-US" b="1" dirty="0"/>
          </a:p>
          <a:p>
            <a:endParaRPr lang="en-US" b="1" dirty="0"/>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descr="slide number">
            <a:extLst>
              <a:ext uri="{FF2B5EF4-FFF2-40B4-BE49-F238E27FC236}">
                <a16:creationId xmlns:a16="http://schemas.microsoft.com/office/drawing/2014/main" id="{C2827A65-383D-4D68-9F51-F76C2370BF65}"/>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14</a:t>
            </a:fld>
            <a:endParaRPr lang="en-US" sz="1200" dirty="0">
              <a:solidFill>
                <a:schemeClr val="bg1"/>
              </a:solidFill>
            </a:endParaRPr>
          </a:p>
        </p:txBody>
      </p:sp>
    </p:spTree>
    <p:extLst>
      <p:ext uri="{BB962C8B-B14F-4D97-AF65-F5344CB8AC3E}">
        <p14:creationId xmlns:p14="http://schemas.microsoft.com/office/powerpoint/2010/main" val="1624334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group of students throwing their graduation caps in the air at sunset">
            <a:extLst>
              <a:ext uri="{FF2B5EF4-FFF2-40B4-BE49-F238E27FC236}">
                <a16:creationId xmlns:a16="http://schemas.microsoft.com/office/drawing/2014/main" id="{039BFAD7-131E-407E-8A28-E4CF6B8977F6}"/>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8153" y="170547"/>
            <a:ext cx="12192000" cy="6858000"/>
          </a:xfrm>
        </p:spPr>
      </p:pic>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7" name="Text Placeholder 86" descr="content block 1">
            <a:extLst>
              <a:ext uri="{FF2B5EF4-FFF2-40B4-BE49-F238E27FC236}">
                <a16:creationId xmlns:a16="http://schemas.microsoft.com/office/drawing/2014/main" id="{1F4C9CA2-B224-40CD-8DB2-CAE478D23611}"/>
              </a:ext>
            </a:extLst>
          </p:cNvPr>
          <p:cNvSpPr>
            <a:spLocks noGrp="1"/>
          </p:cNvSpPr>
          <p:nvPr>
            <p:ph type="body" sz="quarter" idx="11"/>
          </p:nvPr>
        </p:nvSpPr>
        <p:spPr>
          <a:xfrm>
            <a:off x="129928" y="1734642"/>
            <a:ext cx="10206264" cy="4075849"/>
          </a:xfrm>
        </p:spPr>
        <p:txBody>
          <a:bodyPr/>
          <a:lstStyle/>
          <a:p>
            <a:pPr marL="0" indent="0">
              <a:buNone/>
            </a:pPr>
            <a:r>
              <a:rPr lang="en-US" sz="2000" dirty="0"/>
              <a:t> </a:t>
            </a:r>
            <a:endParaRPr lang="en-US" sz="2000" b="1" dirty="0">
              <a:solidFill>
                <a:schemeClr val="bg1"/>
              </a:solidFill>
            </a:endParaRPr>
          </a:p>
        </p:txBody>
      </p:sp>
      <p:grpSp>
        <p:nvGrpSpPr>
          <p:cNvPr id="5" name="Group 4">
            <a:extLst>
              <a:ext uri="{FF2B5EF4-FFF2-40B4-BE49-F238E27FC236}">
                <a16:creationId xmlns:a16="http://schemas.microsoft.com/office/drawing/2014/main" id="{1A141F7B-AE96-45F9-BC57-F7C86174910A}"/>
              </a:ext>
              <a:ext uri="{C183D7F6-B498-43B3-948B-1728B52AA6E4}">
                <adec:decorative xmlns:adec="http://schemas.microsoft.com/office/drawing/2017/decorative" val="1"/>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Slide Number Placeholder 5" descr="Slide number">
            <a:extLst>
              <a:ext uri="{FF2B5EF4-FFF2-40B4-BE49-F238E27FC236}">
                <a16:creationId xmlns:a16="http://schemas.microsoft.com/office/drawing/2014/main" id="{118AA3A9-97EA-409C-AD65-3CD3B0A58871}"/>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15</a:t>
            </a:fld>
            <a:endParaRPr lang="en-US" sz="1200" dirty="0">
              <a:solidFill>
                <a:schemeClr val="bg1"/>
              </a:solidFill>
            </a:endParaRPr>
          </a:p>
        </p:txBody>
      </p:sp>
      <p:sp>
        <p:nvSpPr>
          <p:cNvPr id="10" name="TextBox 9">
            <a:extLst>
              <a:ext uri="{FF2B5EF4-FFF2-40B4-BE49-F238E27FC236}">
                <a16:creationId xmlns:a16="http://schemas.microsoft.com/office/drawing/2014/main" id="{298ACFC1-E71C-42C8-918D-874FFACB2F00}"/>
              </a:ext>
            </a:extLst>
          </p:cNvPr>
          <p:cNvSpPr txBox="1"/>
          <p:nvPr/>
        </p:nvSpPr>
        <p:spPr>
          <a:xfrm flipH="1">
            <a:off x="661717" y="370172"/>
            <a:ext cx="5139159" cy="1015663"/>
          </a:xfrm>
          <a:prstGeom prst="rect">
            <a:avLst/>
          </a:prstGeom>
          <a:noFill/>
        </p:spPr>
        <p:txBody>
          <a:bodyPr wrap="square" rtlCol="0">
            <a:spAutoFit/>
          </a:bodyPr>
          <a:lstStyle/>
          <a:p>
            <a:r>
              <a:rPr lang="en-US" sz="6000" dirty="0">
                <a:solidFill>
                  <a:schemeClr val="bg1"/>
                </a:solidFill>
              </a:rPr>
              <a:t>QUESTIONS?</a:t>
            </a:r>
          </a:p>
        </p:txBody>
      </p:sp>
      <p:sp>
        <p:nvSpPr>
          <p:cNvPr id="11" name="TextBox 10">
            <a:extLst>
              <a:ext uri="{FF2B5EF4-FFF2-40B4-BE49-F238E27FC236}">
                <a16:creationId xmlns:a16="http://schemas.microsoft.com/office/drawing/2014/main" id="{DA14451B-16A3-4042-8245-9CA386510446}"/>
              </a:ext>
            </a:extLst>
          </p:cNvPr>
          <p:cNvSpPr txBox="1"/>
          <p:nvPr/>
        </p:nvSpPr>
        <p:spPr>
          <a:xfrm>
            <a:off x="281380" y="4762135"/>
            <a:ext cx="9406504" cy="1477328"/>
          </a:xfrm>
          <a:prstGeom prst="rect">
            <a:avLst/>
          </a:prstGeom>
          <a:noFill/>
        </p:spPr>
        <p:txBody>
          <a:bodyPr wrap="square" rtlCol="0">
            <a:spAutoFit/>
          </a:bodyPr>
          <a:lstStyle/>
          <a:p>
            <a:r>
              <a:rPr lang="en-US" sz="2400" dirty="0">
                <a:solidFill>
                  <a:schemeClr val="bg1"/>
                </a:solidFill>
              </a:rPr>
              <a:t>FSA CUSTOMER SERVICE CENTER</a:t>
            </a:r>
          </a:p>
          <a:p>
            <a:endParaRPr lang="en-US" sz="2400" dirty="0"/>
          </a:p>
          <a:p>
            <a:r>
              <a:rPr lang="en-US" sz="2400" dirty="0">
                <a:hlinkClick r:id="rId3"/>
              </a:rPr>
              <a:t>https://fsapartners.ed.gov/help-center/fsa-customer-service-center</a:t>
            </a:r>
            <a:r>
              <a:rPr lang="en-US" sz="2400" dirty="0"/>
              <a:t> </a:t>
            </a:r>
          </a:p>
          <a:p>
            <a:endParaRPr lang="en-US" dirty="0"/>
          </a:p>
        </p:txBody>
      </p:sp>
    </p:spTree>
    <p:extLst>
      <p:ext uri="{BB962C8B-B14F-4D97-AF65-F5344CB8AC3E}">
        <p14:creationId xmlns:p14="http://schemas.microsoft.com/office/powerpoint/2010/main" val="3711219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group of students running">
            <a:extLst>
              <a:ext uri="{FF2B5EF4-FFF2-40B4-BE49-F238E27FC236}">
                <a16:creationId xmlns:a16="http://schemas.microsoft.com/office/drawing/2014/main" id="{AEEE5BA3-06F1-4026-A0BB-B08891F46E8E}"/>
              </a:ext>
            </a:extLst>
          </p:cNvPr>
          <p:cNvPicPr>
            <a:picLocks noGrp="1" noChangeAspect="1"/>
          </p:cNvPicPr>
          <p:nvPr>
            <p:ph type="pic" sz="quarter" idx="12"/>
          </p:nvPr>
        </p:nvPicPr>
        <p:blipFill rotWithShape="1">
          <a:blip r:embed="rId2" cstate="email">
            <a:extLst>
              <a:ext uri="{28A0092B-C50C-407E-A947-70E740481C1C}">
                <a14:useLocalDpi xmlns:a14="http://schemas.microsoft.com/office/drawing/2010/main"/>
              </a:ext>
            </a:extLst>
          </a:blip>
          <a:srcRect/>
          <a:stretch/>
        </p:blipFill>
        <p:spPr>
          <a:xfrm>
            <a:off x="0" y="0"/>
            <a:ext cx="8087304" cy="6858000"/>
          </a:xfrm>
        </p:spPr>
      </p:pic>
      <p:grpSp>
        <p:nvGrpSpPr>
          <p:cNvPr id="9" name="Group 8">
            <a:extLst>
              <a:ext uri="{FF2B5EF4-FFF2-40B4-BE49-F238E27FC236}">
                <a16:creationId xmlns:a16="http://schemas.microsoft.com/office/drawing/2014/main" id="{E7969C14-1078-4610-9BC5-74119C9B87BE}"/>
              </a:ext>
              <a:ext uri="{C183D7F6-B498-43B3-948B-1728B52AA6E4}">
                <adec:decorative xmlns:adec="http://schemas.microsoft.com/office/drawing/2017/decorative" val="1"/>
              </a:ext>
            </a:extLst>
          </p:cNvPr>
          <p:cNvGrpSpPr/>
          <p:nvPr/>
        </p:nvGrpSpPr>
        <p:grpSpPr>
          <a:xfrm>
            <a:off x="0" y="3808320"/>
            <a:ext cx="7833208" cy="2547440"/>
            <a:chOff x="0" y="3808320"/>
            <a:chExt cx="7833208" cy="2547440"/>
          </a:xfrm>
        </p:grpSpPr>
        <p:sp>
          <p:nvSpPr>
            <p:cNvPr id="10" name="Freeform: Shape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6" name="Picture Placeholder 15" descr="stack of books on the ground">
            <a:extLst>
              <a:ext uri="{FF2B5EF4-FFF2-40B4-BE49-F238E27FC236}">
                <a16:creationId xmlns:a16="http://schemas.microsoft.com/office/drawing/2014/main" id="{4E408D58-0A21-4D16-A8D8-54C17D5AD4A1}"/>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33" name="Title 32" descr="title">
            <a:extLst>
              <a:ext uri="{FF2B5EF4-FFF2-40B4-BE49-F238E27FC236}">
                <a16:creationId xmlns:a16="http://schemas.microsoft.com/office/drawing/2014/main" id="{18CDD97B-6E25-4FB4-B239-493E54AA0830}"/>
              </a:ext>
            </a:extLst>
          </p:cNvPr>
          <p:cNvSpPr>
            <a:spLocks noGrp="1"/>
          </p:cNvSpPr>
          <p:nvPr>
            <p:ph type="title"/>
          </p:nvPr>
        </p:nvSpPr>
        <p:spPr/>
        <p:txBody>
          <a:bodyPr/>
          <a:lstStyle/>
          <a:p>
            <a:r>
              <a:rPr lang="en-US" dirty="0">
                <a:solidFill>
                  <a:schemeClr val="tx1"/>
                </a:solidFill>
              </a:rPr>
              <a:t>Anne Arundel Community College FAFSA SIMPLIFICATION RESOURCES</a:t>
            </a:r>
          </a:p>
        </p:txBody>
      </p:sp>
      <p:sp>
        <p:nvSpPr>
          <p:cNvPr id="34" name="Text Placeholder 33" descr="content">
            <a:extLst>
              <a:ext uri="{FF2B5EF4-FFF2-40B4-BE49-F238E27FC236}">
                <a16:creationId xmlns:a16="http://schemas.microsoft.com/office/drawing/2014/main" id="{859D862E-AE8E-482F-9E23-3C096FF03E54}"/>
              </a:ext>
            </a:extLst>
          </p:cNvPr>
          <p:cNvSpPr>
            <a:spLocks noGrp="1"/>
          </p:cNvSpPr>
          <p:nvPr>
            <p:ph type="body" sz="quarter" idx="11"/>
          </p:nvPr>
        </p:nvSpPr>
        <p:spPr>
          <a:xfrm>
            <a:off x="275495" y="5349920"/>
            <a:ext cx="8822205" cy="1005840"/>
          </a:xfrm>
        </p:spPr>
        <p:txBody>
          <a:bodyPr/>
          <a:lstStyle/>
          <a:p>
            <a:r>
              <a:rPr lang="en-US" sz="1800" dirty="0">
                <a:solidFill>
                  <a:schemeClr val="tx1"/>
                </a:solidFill>
                <a:latin typeface="+mj-lt"/>
                <a:hlinkClick r:id="rId4"/>
              </a:rPr>
              <a:t>www.aacc.edu/fafsa-simplification</a:t>
            </a:r>
            <a:r>
              <a:rPr lang="en-US" sz="1800" dirty="0">
                <a:solidFill>
                  <a:schemeClr val="tx1"/>
                </a:solidFill>
                <a:latin typeface="+mj-lt"/>
              </a:rPr>
              <a:t> </a:t>
            </a: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descr="slide number">
            <a:extLst>
              <a:ext uri="{FF2B5EF4-FFF2-40B4-BE49-F238E27FC236}">
                <a16:creationId xmlns:a16="http://schemas.microsoft.com/office/drawing/2014/main" id="{D803F682-0E68-4ECD-A92D-F73743FF2E6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16</a:t>
            </a:fld>
            <a:endParaRPr lang="en-US" sz="1200" dirty="0">
              <a:solidFill>
                <a:schemeClr val="bg1"/>
              </a:solidFill>
            </a:endParaRPr>
          </a:p>
        </p:txBody>
      </p:sp>
    </p:spTree>
    <p:extLst>
      <p:ext uri="{BB962C8B-B14F-4D97-AF65-F5344CB8AC3E}">
        <p14:creationId xmlns:p14="http://schemas.microsoft.com/office/powerpoint/2010/main" val="876529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sitting around a wooden table&#10;">
            <a:extLst>
              <a:ext uri="{FF2B5EF4-FFF2-40B4-BE49-F238E27FC236}">
                <a16:creationId xmlns:a16="http://schemas.microsoft.com/office/drawing/2014/main" id="{D48306FF-9A46-43AC-BC11-DE5D9F2D1836}"/>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1" y="0"/>
            <a:ext cx="12192000" cy="6858000"/>
          </a:xfrm>
        </p:spPr>
      </p:pic>
      <p:sp>
        <p:nvSpPr>
          <p:cNvPr id="52" name="Rectangle 51">
            <a:extLst>
              <a:ext uri="{FF2B5EF4-FFF2-40B4-BE49-F238E27FC236}">
                <a16:creationId xmlns:a16="http://schemas.microsoft.com/office/drawing/2014/main" id="{31664CF3-C0D1-4769-8E59-8694AF07951A}"/>
              </a:ext>
              <a:ext uri="{C183D7F6-B498-43B3-948B-1728B52AA6E4}">
                <adec:decorative xmlns:adec="http://schemas.microsoft.com/office/drawing/2017/decorative" val="1"/>
              </a:ext>
            </a:extLst>
          </p:cNvPr>
          <p:cNvSpPr/>
          <p:nvPr/>
        </p:nvSpPr>
        <p:spPr>
          <a:xfrm>
            <a:off x="0" y="0"/>
            <a:ext cx="12191999" cy="6857999"/>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69"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accent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accent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itle 41" descr="title">
            <a:extLst>
              <a:ext uri="{FF2B5EF4-FFF2-40B4-BE49-F238E27FC236}">
                <a16:creationId xmlns:a16="http://schemas.microsoft.com/office/drawing/2014/main" id="{72FCEAE4-FA74-4446-B2F5-9AFA2DA139A2}"/>
              </a:ext>
            </a:extLst>
          </p:cNvPr>
          <p:cNvSpPr>
            <a:spLocks noGrp="1"/>
          </p:cNvSpPr>
          <p:nvPr>
            <p:ph type="ctrTitle"/>
          </p:nvPr>
        </p:nvSpPr>
        <p:spPr>
          <a:xfrm>
            <a:off x="691080" y="2142271"/>
            <a:ext cx="5578995" cy="879928"/>
          </a:xfrm>
        </p:spPr>
        <p:txBody>
          <a:bodyPr/>
          <a:lstStyle/>
          <a:p>
            <a:r>
              <a:rPr lang="en-US" b="0" dirty="0"/>
              <a:t>THANK YOU</a:t>
            </a:r>
          </a:p>
        </p:txBody>
      </p:sp>
      <p:grpSp>
        <p:nvGrpSpPr>
          <p:cNvPr id="154" name="Group 153">
            <a:extLst>
              <a:ext uri="{FF2B5EF4-FFF2-40B4-BE49-F238E27FC236}">
                <a16:creationId xmlns:a16="http://schemas.microsoft.com/office/drawing/2014/main" id="{FF17C705-3351-4B11-BD28-D0CACC12D311}"/>
              </a:ext>
              <a:ext uri="{C183D7F6-B498-43B3-948B-1728B52AA6E4}">
                <adec:decorative xmlns:adec="http://schemas.microsoft.com/office/drawing/2017/decorative" val="1"/>
              </a:ext>
            </a:extLst>
          </p:cNvPr>
          <p:cNvGrpSpPr/>
          <p:nvPr/>
        </p:nvGrpSpPr>
        <p:grpSpPr>
          <a:xfrm>
            <a:off x="822755" y="2930325"/>
            <a:ext cx="469807" cy="79404"/>
            <a:chOff x="9330846" y="5054600"/>
            <a:chExt cx="676275" cy="114300"/>
          </a:xfrm>
          <a:solidFill>
            <a:schemeClr val="bg1"/>
          </a:solidFill>
        </p:grpSpPr>
        <p:sp>
          <p:nvSpPr>
            <p:cNvPr id="155" name="Oval 154">
              <a:extLst>
                <a:ext uri="{FF2B5EF4-FFF2-40B4-BE49-F238E27FC236}">
                  <a16:creationId xmlns:a16="http://schemas.microsoft.com/office/drawing/2014/main" id="{925FEBFE-A26D-4E0B-B884-7E186CD878E5}"/>
                </a:ext>
              </a:extLst>
            </p:cNvPr>
            <p:cNvSpPr/>
            <p:nvPr/>
          </p:nvSpPr>
          <p:spPr>
            <a:xfrm>
              <a:off x="933084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Oval 155">
              <a:extLst>
                <a:ext uri="{FF2B5EF4-FFF2-40B4-BE49-F238E27FC236}">
                  <a16:creationId xmlns:a16="http://schemas.microsoft.com/office/drawing/2014/main" id="{2A24665D-D5CF-4F18-A88A-8E4471800E8D}"/>
                </a:ext>
              </a:extLst>
            </p:cNvPr>
            <p:cNvSpPr/>
            <p:nvPr/>
          </p:nvSpPr>
          <p:spPr>
            <a:xfrm>
              <a:off x="951817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Oval 156">
              <a:extLst>
                <a:ext uri="{FF2B5EF4-FFF2-40B4-BE49-F238E27FC236}">
                  <a16:creationId xmlns:a16="http://schemas.microsoft.com/office/drawing/2014/main" id="{39F2203F-31BF-4705-AC57-E197602982AA}"/>
                </a:ext>
              </a:extLst>
            </p:cNvPr>
            <p:cNvSpPr/>
            <p:nvPr/>
          </p:nvSpPr>
          <p:spPr>
            <a:xfrm>
              <a:off x="970549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a:extLst>
                <a:ext uri="{FF2B5EF4-FFF2-40B4-BE49-F238E27FC236}">
                  <a16:creationId xmlns:a16="http://schemas.microsoft.com/office/drawing/2014/main" id="{D4734E32-080E-49F2-89F3-16F0DBB5D130}"/>
                </a:ext>
              </a:extLst>
            </p:cNvPr>
            <p:cNvSpPr/>
            <p:nvPr/>
          </p:nvSpPr>
          <p:spPr>
            <a:xfrm>
              <a:off x="989282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4" name="Content Placeholder 93" descr="User">
            <a:extLst>
              <a:ext uri="{FF2B5EF4-FFF2-40B4-BE49-F238E27FC236}">
                <a16:creationId xmlns:a16="http://schemas.microsoft.com/office/drawing/2014/main" id="{5AC6F288-703B-45A1-9B56-079BD755B2CB}"/>
              </a:ext>
            </a:extLst>
          </p:cNvPr>
          <p:cNvPicPr>
            <a:picLocks noGrp="1" noChangeAspect="1"/>
          </p:cNvPicPr>
          <p:nvPr>
            <p:ph sz="quarter" idx="22"/>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p:pic>
      <p:sp>
        <p:nvSpPr>
          <p:cNvPr id="80" name="Text Placeholder 79" descr="name of user">
            <a:extLst>
              <a:ext uri="{FF2B5EF4-FFF2-40B4-BE49-F238E27FC236}">
                <a16:creationId xmlns:a16="http://schemas.microsoft.com/office/drawing/2014/main" id="{40F0AA8D-0756-4350-8005-9BCD0DDB3B92}"/>
              </a:ext>
            </a:extLst>
          </p:cNvPr>
          <p:cNvSpPr>
            <a:spLocks noGrp="1"/>
          </p:cNvSpPr>
          <p:nvPr>
            <p:ph type="body" sz="quarter" idx="15"/>
          </p:nvPr>
        </p:nvSpPr>
        <p:spPr/>
        <p:txBody>
          <a:bodyPr/>
          <a:lstStyle/>
          <a:p>
            <a:r>
              <a:rPr lang="en-US" dirty="0"/>
              <a:t>AACC FINANCIAL AID OFFICE</a:t>
            </a:r>
          </a:p>
        </p:txBody>
      </p:sp>
      <p:cxnSp>
        <p:nvCxnSpPr>
          <p:cNvPr id="131" name="Straight Connector 130">
            <a:extLst>
              <a:ext uri="{FF2B5EF4-FFF2-40B4-BE49-F238E27FC236}">
                <a16:creationId xmlns:a16="http://schemas.microsoft.com/office/drawing/2014/main" id="{8695A66A-1D9E-4D4E-9067-DC97380D3FDF}"/>
              </a:ext>
              <a:ext uri="{C183D7F6-B498-43B3-948B-1728B52AA6E4}">
                <adec:decorative xmlns:adec="http://schemas.microsoft.com/office/drawing/2017/decorative" val="1"/>
              </a:ext>
            </a:extLst>
          </p:cNvPr>
          <p:cNvCxnSpPr/>
          <p:nvPr/>
        </p:nvCxnSpPr>
        <p:spPr>
          <a:xfrm>
            <a:off x="756601" y="41430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96" name="Content Placeholder 95" descr="Receiver">
            <a:extLst>
              <a:ext uri="{FF2B5EF4-FFF2-40B4-BE49-F238E27FC236}">
                <a16:creationId xmlns:a16="http://schemas.microsoft.com/office/drawing/2014/main" id="{106CDB5A-A67F-441C-894F-3EDD7AD64C9A}"/>
              </a:ext>
            </a:extLst>
          </p:cNvPr>
          <p:cNvPicPr>
            <a:picLocks noGrp="1" noChangeAspect="1"/>
          </p:cNvPicPr>
          <p:nvPr>
            <p:ph sz="quarter" idx="19"/>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p:pic>
      <p:sp>
        <p:nvSpPr>
          <p:cNvPr id="86" name="Text Placeholder 85" descr="user phone">
            <a:extLst>
              <a:ext uri="{FF2B5EF4-FFF2-40B4-BE49-F238E27FC236}">
                <a16:creationId xmlns:a16="http://schemas.microsoft.com/office/drawing/2014/main" id="{60CCF183-9FEB-4677-9379-BC01A7251D2C}"/>
              </a:ext>
            </a:extLst>
          </p:cNvPr>
          <p:cNvSpPr>
            <a:spLocks noGrp="1"/>
          </p:cNvSpPr>
          <p:nvPr>
            <p:ph type="body" sz="quarter" idx="16"/>
          </p:nvPr>
        </p:nvSpPr>
        <p:spPr/>
        <p:txBody>
          <a:bodyPr/>
          <a:lstStyle/>
          <a:p>
            <a:r>
              <a:rPr lang="en-US" dirty="0"/>
              <a:t>410-777-2203</a:t>
            </a:r>
          </a:p>
        </p:txBody>
      </p:sp>
      <p:cxnSp>
        <p:nvCxnSpPr>
          <p:cNvPr id="132" name="Straight Connector 131">
            <a:extLst>
              <a:ext uri="{FF2B5EF4-FFF2-40B4-BE49-F238E27FC236}">
                <a16:creationId xmlns:a16="http://schemas.microsoft.com/office/drawing/2014/main" id="{529648F7-20E3-4312-823A-D8265A94AF23}"/>
              </a:ext>
              <a:ext uri="{C183D7F6-B498-43B3-948B-1728B52AA6E4}">
                <adec:decorative xmlns:adec="http://schemas.microsoft.com/office/drawing/2017/decorative" val="1"/>
              </a:ext>
            </a:extLst>
          </p:cNvPr>
          <p:cNvCxnSpPr/>
          <p:nvPr/>
        </p:nvCxnSpPr>
        <p:spPr>
          <a:xfrm>
            <a:off x="756601" y="48669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98" name="Content Placeholder 97" descr="Envelope">
            <a:extLst>
              <a:ext uri="{FF2B5EF4-FFF2-40B4-BE49-F238E27FC236}">
                <a16:creationId xmlns:a16="http://schemas.microsoft.com/office/drawing/2014/main" id="{0B9C03E0-6367-44D9-A740-AA6436F075E8}"/>
              </a:ext>
            </a:extLst>
          </p:cNvPr>
          <p:cNvPicPr>
            <a:picLocks noGrp="1" noChangeAspect="1"/>
          </p:cNvPicPr>
          <p:nvPr>
            <p:ph sz="quarter" idx="20"/>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p:pic>
      <p:sp>
        <p:nvSpPr>
          <p:cNvPr id="87" name="Text Placeholder 86" descr="user email">
            <a:extLst>
              <a:ext uri="{FF2B5EF4-FFF2-40B4-BE49-F238E27FC236}">
                <a16:creationId xmlns:a16="http://schemas.microsoft.com/office/drawing/2014/main" id="{DF3FE72B-F9BD-472F-A413-71BEEF95F43B}"/>
              </a:ext>
            </a:extLst>
          </p:cNvPr>
          <p:cNvSpPr>
            <a:spLocks noGrp="1"/>
          </p:cNvSpPr>
          <p:nvPr>
            <p:ph type="body" sz="quarter" idx="17"/>
          </p:nvPr>
        </p:nvSpPr>
        <p:spPr/>
        <p:txBody>
          <a:bodyPr/>
          <a:lstStyle/>
          <a:p>
            <a:r>
              <a:rPr lang="en-US" dirty="0"/>
              <a:t>outreach@aacc.edu</a:t>
            </a:r>
          </a:p>
        </p:txBody>
      </p:sp>
      <p:cxnSp>
        <p:nvCxnSpPr>
          <p:cNvPr id="133" name="Straight Connector 132">
            <a:extLst>
              <a:ext uri="{FF2B5EF4-FFF2-40B4-BE49-F238E27FC236}">
                <a16:creationId xmlns:a16="http://schemas.microsoft.com/office/drawing/2014/main" id="{8F841485-6093-48AB-9892-0FB58675C726}"/>
              </a:ext>
              <a:ext uri="{C183D7F6-B498-43B3-948B-1728B52AA6E4}">
                <adec:decorative xmlns:adec="http://schemas.microsoft.com/office/drawing/2017/decorative" val="1"/>
              </a:ext>
            </a:extLst>
          </p:cNvPr>
          <p:cNvCxnSpPr/>
          <p:nvPr/>
        </p:nvCxnSpPr>
        <p:spPr>
          <a:xfrm>
            <a:off x="756601" y="56162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100" name="Content Placeholder 99" descr="Link">
            <a:extLst>
              <a:ext uri="{FF2B5EF4-FFF2-40B4-BE49-F238E27FC236}">
                <a16:creationId xmlns:a16="http://schemas.microsoft.com/office/drawing/2014/main" id="{420E824D-10A7-42CB-A7E8-5298E3E84F02}"/>
              </a:ext>
            </a:extLst>
          </p:cNvPr>
          <p:cNvPicPr>
            <a:picLocks noGrp="1" noChangeAspect="1"/>
          </p:cNvPicPr>
          <p:nvPr>
            <p:ph sz="quarter" idx="21"/>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p:pic>
      <p:sp>
        <p:nvSpPr>
          <p:cNvPr id="88" name="Text Placeholder 87" descr="user website">
            <a:extLst>
              <a:ext uri="{FF2B5EF4-FFF2-40B4-BE49-F238E27FC236}">
                <a16:creationId xmlns:a16="http://schemas.microsoft.com/office/drawing/2014/main" id="{3717E33B-5954-4CDC-B30A-BD21BED6DD45}"/>
              </a:ext>
            </a:extLst>
          </p:cNvPr>
          <p:cNvSpPr>
            <a:spLocks noGrp="1"/>
          </p:cNvSpPr>
          <p:nvPr>
            <p:ph type="body" sz="quarter" idx="18"/>
          </p:nvPr>
        </p:nvSpPr>
        <p:spPr/>
        <p:txBody>
          <a:bodyPr/>
          <a:lstStyle/>
          <a:p>
            <a:r>
              <a:rPr lang="en-US" dirty="0"/>
              <a:t>www.aacc.edu</a:t>
            </a:r>
          </a:p>
        </p:txBody>
      </p:sp>
    </p:spTree>
    <p:extLst>
      <p:ext uri="{BB962C8B-B14F-4D97-AF65-F5344CB8AC3E}">
        <p14:creationId xmlns:p14="http://schemas.microsoft.com/office/powerpoint/2010/main" val="2674200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group of students at a table studying in the library">
            <a:extLst>
              <a:ext uri="{FF2B5EF4-FFF2-40B4-BE49-F238E27FC236}">
                <a16:creationId xmlns:a16="http://schemas.microsoft.com/office/drawing/2014/main" id="{1A5F02FB-FDF1-427A-AB2F-50F09EBEE54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grpSp>
        <p:nvGrpSpPr>
          <p:cNvPr id="3" name="Group 2">
            <a:extLst>
              <a:ext uri="{FF2B5EF4-FFF2-40B4-BE49-F238E27FC236}">
                <a16:creationId xmlns:a16="http://schemas.microsoft.com/office/drawing/2014/main" id="{B96D2D9B-E0B9-499F-9404-108DB59E4502}"/>
              </a:ext>
              <a:ext uri="{C183D7F6-B498-43B3-948B-1728B52AA6E4}">
                <adec:decorative xmlns:adec="http://schemas.microsoft.com/office/drawing/2017/decorative" val="1"/>
              </a:ext>
            </a:extLst>
          </p:cNvPr>
          <p:cNvGrpSpPr/>
          <p:nvPr/>
        </p:nvGrpSpPr>
        <p:grpSpPr>
          <a:xfrm>
            <a:off x="0" y="0"/>
            <a:ext cx="6957056" cy="6858000"/>
            <a:chOff x="0" y="0"/>
            <a:chExt cx="6957056" cy="6858000"/>
          </a:xfrm>
        </p:grpSpPr>
        <p:sp>
          <p:nvSpPr>
            <p:cNvPr id="33" name="Parallelogram 32">
              <a:extLst>
                <a:ext uri="{FF2B5EF4-FFF2-40B4-BE49-F238E27FC236}">
                  <a16:creationId xmlns:a16="http://schemas.microsoft.com/office/drawing/2014/main" id="{7E2E6584-76E9-4C56-A349-C9CDC96DC5F0}"/>
                </a:ext>
              </a:extLst>
            </p:cNvPr>
            <p:cNvSpPr/>
            <p:nvPr/>
          </p:nvSpPr>
          <p:spPr>
            <a:xfrm>
              <a:off x="1150750" y="0"/>
              <a:ext cx="5491804" cy="6858000"/>
            </a:xfrm>
            <a:prstGeom prst="parallelogram">
              <a:avLst>
                <a:gd name="adj" fmla="val 32713"/>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3F00D5-E18D-4210-AD3E-3ED73CEE4865}"/>
                </a:ext>
              </a:extLst>
            </p:cNvPr>
            <p:cNvSpPr/>
            <p:nvPr/>
          </p:nvSpPr>
          <p:spPr>
            <a:xfrm flipH="1" flipV="1">
              <a:off x="0" y="482600"/>
              <a:ext cx="6957056" cy="5892799"/>
            </a:xfrm>
            <a:custGeom>
              <a:avLst/>
              <a:gdLst>
                <a:gd name="connsiteX0" fmla="*/ 6957056 w 6957056"/>
                <a:gd name="connsiteY0" fmla="*/ 5892799 h 5892799"/>
                <a:gd name="connsiteX1" fmla="*/ 0 w 6957056"/>
                <a:gd name="connsiteY1" fmla="*/ 5892799 h 5892799"/>
                <a:gd name="connsiteX2" fmla="*/ 1473200 w 6957056"/>
                <a:gd name="connsiteY2" fmla="*/ 0 h 5892799"/>
                <a:gd name="connsiteX3" fmla="*/ 6957056 w 6957056"/>
                <a:gd name="connsiteY3" fmla="*/ 0 h 5892799"/>
              </a:gdLst>
              <a:ahLst/>
              <a:cxnLst>
                <a:cxn ang="0">
                  <a:pos x="connsiteX0" y="connsiteY0"/>
                </a:cxn>
                <a:cxn ang="0">
                  <a:pos x="connsiteX1" y="connsiteY1"/>
                </a:cxn>
                <a:cxn ang="0">
                  <a:pos x="connsiteX2" y="connsiteY2"/>
                </a:cxn>
                <a:cxn ang="0">
                  <a:pos x="connsiteX3" y="connsiteY3"/>
                </a:cxn>
              </a:cxnLst>
              <a:rect l="l" t="t" r="r" b="b"/>
              <a:pathLst>
                <a:path w="6957056" h="5892799">
                  <a:moveTo>
                    <a:pt x="6957056" y="5892799"/>
                  </a:moveTo>
                  <a:lnTo>
                    <a:pt x="0" y="5892799"/>
                  </a:lnTo>
                  <a:lnTo>
                    <a:pt x="1473200" y="0"/>
                  </a:lnTo>
                  <a:lnTo>
                    <a:pt x="6957056" y="0"/>
                  </a:lnTo>
                  <a:close/>
                </a:path>
              </a:pathLst>
            </a:cu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C6577883-A694-450C-A2C7-C9C8A85D9915}"/>
                </a:ext>
              </a:extLst>
            </p:cNvPr>
            <p:cNvSpPr/>
            <p:nvPr/>
          </p:nvSpPr>
          <p:spPr>
            <a:xfrm flipH="1" flipV="1">
              <a:off x="0" y="4457696"/>
              <a:ext cx="6267450" cy="883839"/>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1" name="Title 30" descr="title">
            <a:extLst>
              <a:ext uri="{FF2B5EF4-FFF2-40B4-BE49-F238E27FC236}">
                <a16:creationId xmlns:a16="http://schemas.microsoft.com/office/drawing/2014/main" id="{9284195F-D106-45D8-ABAA-959FA68948B0}"/>
              </a:ext>
            </a:extLst>
          </p:cNvPr>
          <p:cNvSpPr>
            <a:spLocks noGrp="1"/>
          </p:cNvSpPr>
          <p:nvPr>
            <p:ph type="ctrTitle"/>
          </p:nvPr>
        </p:nvSpPr>
        <p:spPr/>
        <p:txBody>
          <a:bodyPr/>
          <a:lstStyle/>
          <a:p>
            <a:r>
              <a:rPr lang="en-US" b="1" dirty="0"/>
              <a:t>GET STARTED!</a:t>
            </a:r>
            <a:endParaRPr lang="en-US" dirty="0"/>
          </a:p>
        </p:txBody>
      </p:sp>
      <p:sp>
        <p:nvSpPr>
          <p:cNvPr id="12" name="Subtitle 11" descr="subtitle">
            <a:extLst>
              <a:ext uri="{FF2B5EF4-FFF2-40B4-BE49-F238E27FC236}">
                <a16:creationId xmlns:a16="http://schemas.microsoft.com/office/drawing/2014/main" id="{A6AB5563-AD44-4883-8D3E-93E27EEDAA40}"/>
              </a:ext>
            </a:extLst>
          </p:cNvPr>
          <p:cNvSpPr>
            <a:spLocks noGrp="1"/>
          </p:cNvSpPr>
          <p:nvPr>
            <p:ph type="subTitle" idx="1"/>
          </p:nvPr>
        </p:nvSpPr>
        <p:spPr/>
        <p:txBody>
          <a:bodyPr/>
          <a:lstStyle/>
          <a:p>
            <a:r>
              <a:rPr lang="en-US" sz="4400" dirty="0"/>
              <a:t>studentaid.gov</a:t>
            </a:r>
          </a:p>
        </p:txBody>
      </p:sp>
    </p:spTree>
    <p:extLst>
      <p:ext uri="{BB962C8B-B14F-4D97-AF65-F5344CB8AC3E}">
        <p14:creationId xmlns:p14="http://schemas.microsoft.com/office/powerpoint/2010/main" val="236657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room of red chairs in front of a window">
            <a:extLst>
              <a:ext uri="{FF2B5EF4-FFF2-40B4-BE49-F238E27FC236}">
                <a16:creationId xmlns:a16="http://schemas.microsoft.com/office/drawing/2014/main" id="{E983D85E-34D8-430D-875F-7EBB69A6B73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2" name="Title 1" descr="title">
            <a:extLst>
              <a:ext uri="{FF2B5EF4-FFF2-40B4-BE49-F238E27FC236}">
                <a16:creationId xmlns:a16="http://schemas.microsoft.com/office/drawing/2014/main" id="{28BAA8DA-C40B-4AB9-9407-30FB70335152}"/>
              </a:ext>
            </a:extLst>
          </p:cNvPr>
          <p:cNvSpPr>
            <a:spLocks noGrp="1"/>
          </p:cNvSpPr>
          <p:nvPr>
            <p:ph type="ctrTitle"/>
          </p:nvPr>
        </p:nvSpPr>
        <p:spPr>
          <a:xfrm>
            <a:off x="7274144" y="1291772"/>
            <a:ext cx="4379976" cy="825263"/>
          </a:xfrm>
        </p:spPr>
        <p:txBody>
          <a:bodyPr/>
          <a:lstStyle/>
          <a:p>
            <a:r>
              <a:rPr lang="en-US" dirty="0"/>
              <a:t>The 2024-2025 FAFSA will open December 2023. </a:t>
            </a:r>
          </a:p>
        </p:txBody>
      </p:sp>
      <p:sp>
        <p:nvSpPr>
          <p:cNvPr id="12" name="Subtitle 11" descr="subtitle">
            <a:extLst>
              <a:ext uri="{FF2B5EF4-FFF2-40B4-BE49-F238E27FC236}">
                <a16:creationId xmlns:a16="http://schemas.microsoft.com/office/drawing/2014/main" id="{B28A8D9C-5123-4D2B-9272-016EF90E0E50}"/>
              </a:ext>
            </a:extLst>
          </p:cNvPr>
          <p:cNvSpPr>
            <a:spLocks noGrp="1"/>
          </p:cNvSpPr>
          <p:nvPr>
            <p:ph type="subTitle" idx="1"/>
          </p:nvPr>
        </p:nvSpPr>
        <p:spPr>
          <a:xfrm>
            <a:off x="7389079" y="2246243"/>
            <a:ext cx="4178808" cy="3667366"/>
          </a:xfrm>
        </p:spPr>
        <p:txBody>
          <a:bodyPr/>
          <a:lstStyle/>
          <a:p>
            <a:r>
              <a:rPr lang="en-US" sz="2000" dirty="0">
                <a:solidFill>
                  <a:schemeClr val="tx1"/>
                </a:solidFill>
              </a:rPr>
              <a:t>Information will be pre-populated for several questions based on responses from the prior year’s FAFSA</a:t>
            </a:r>
          </a:p>
          <a:p>
            <a:endParaRPr lang="en-US" sz="2000" dirty="0">
              <a:solidFill>
                <a:schemeClr val="tx1"/>
              </a:solidFill>
            </a:endParaRPr>
          </a:p>
          <a:p>
            <a:r>
              <a:rPr lang="en-US" sz="2000" dirty="0">
                <a:solidFill>
                  <a:schemeClr val="tx1"/>
                </a:solidFill>
              </a:rPr>
              <a:t>If you have not completed a FAFSA ever, some information will be pre-populated by the information provided to create an FSA ID and Password.</a:t>
            </a:r>
          </a:p>
        </p:txBody>
      </p:sp>
      <p:grpSp>
        <p:nvGrpSpPr>
          <p:cNvPr id="4" name="Group 3">
            <a:extLst>
              <a:ext uri="{FF2B5EF4-FFF2-40B4-BE49-F238E27FC236}">
                <a16:creationId xmlns:a16="http://schemas.microsoft.com/office/drawing/2014/main" id="{EB664AAE-5AE9-41D7-8346-002B9F445323}"/>
              </a:ext>
              <a:ext uri="{C183D7F6-B498-43B3-948B-1728B52AA6E4}">
                <adec:decorative xmlns:adec="http://schemas.microsoft.com/office/drawing/2017/decorative" val="1"/>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12382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lose up of pages in a book">
            <a:extLst>
              <a:ext uri="{FF2B5EF4-FFF2-40B4-BE49-F238E27FC236}">
                <a16:creationId xmlns:a16="http://schemas.microsoft.com/office/drawing/2014/main" id="{18718FBA-CF32-41C2-9D07-1F0F7F19F73C}"/>
              </a:ext>
            </a:extLst>
          </p:cNvPr>
          <p:cNvPicPr>
            <a:picLocks noGrp="1" noChangeAspect="1"/>
          </p:cNvPicPr>
          <p:nvPr>
            <p:ph type="pic" sz="quarter" idx="10"/>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p:pic>
      <p:grpSp>
        <p:nvGrpSpPr>
          <p:cNvPr id="23" name="Group 22">
            <a:extLst>
              <a:ext uri="{FF2B5EF4-FFF2-40B4-BE49-F238E27FC236}">
                <a16:creationId xmlns:a16="http://schemas.microsoft.com/office/drawing/2014/main" id="{28C94A8D-A234-408C-8281-33CCC01BE2A8}"/>
              </a:ext>
              <a:ext uri="{C183D7F6-B498-43B3-948B-1728B52AA6E4}">
                <adec:decorative xmlns:adec="http://schemas.microsoft.com/office/drawing/2017/decorative" val="1"/>
              </a:ext>
            </a:extLst>
          </p:cNvPr>
          <p:cNvGrpSpPr/>
          <p:nvPr/>
        </p:nvGrpSpPr>
        <p:grpSpPr>
          <a:xfrm>
            <a:off x="0" y="0"/>
            <a:ext cx="4750604" cy="6858000"/>
            <a:chOff x="0" y="0"/>
            <a:chExt cx="4750604" cy="6858000"/>
          </a:xfrm>
        </p:grpSpPr>
        <p:sp>
          <p:nvSpPr>
            <p:cNvPr id="22" name="Freeform: Shape 21">
              <a:extLst>
                <a:ext uri="{FF2B5EF4-FFF2-40B4-BE49-F238E27FC236}">
                  <a16:creationId xmlns:a16="http://schemas.microsoft.com/office/drawing/2014/main"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1">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chemeClr val="accent1">
                <a:lumMod val="7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itle 33" descr="title">
            <a:extLst>
              <a:ext uri="{FF2B5EF4-FFF2-40B4-BE49-F238E27FC236}">
                <a16:creationId xmlns:a16="http://schemas.microsoft.com/office/drawing/2014/main" id="{3749FE94-FC7C-4359-A56E-6C7A87BDEE87}"/>
              </a:ext>
            </a:extLst>
          </p:cNvPr>
          <p:cNvSpPr>
            <a:spLocks noGrp="1"/>
          </p:cNvSpPr>
          <p:nvPr>
            <p:ph type="title"/>
          </p:nvPr>
        </p:nvSpPr>
        <p:spPr>
          <a:xfrm>
            <a:off x="427383" y="685800"/>
            <a:ext cx="10755729" cy="5615609"/>
          </a:xfrm>
        </p:spPr>
        <p:txBody>
          <a:bodyPr/>
          <a:lstStyle/>
          <a:p>
            <a:r>
              <a:rPr lang="en-US" sz="2800" b="1" dirty="0"/>
              <a:t>PROVIDE CONSENT TO USE IRS DATA</a:t>
            </a:r>
            <a:r>
              <a:rPr lang="en-US" sz="2800" dirty="0"/>
              <a:t>: </a:t>
            </a:r>
            <a:br>
              <a:rPr lang="en-US" sz="2800" dirty="0"/>
            </a:br>
            <a:br>
              <a:rPr lang="en-US" sz="2800" dirty="0"/>
            </a:br>
            <a:r>
              <a:rPr lang="en-US" sz="2800" dirty="0"/>
              <a:t>Upon completing the FAFSA form for the first time, you and any required “contributors” </a:t>
            </a:r>
            <a:r>
              <a:rPr lang="en-US" sz="2800" b="1" dirty="0"/>
              <a:t>must provide the necessary approval and consent to access data directly from the IRS.</a:t>
            </a:r>
            <a:br>
              <a:rPr lang="en-US" sz="2800" b="1" dirty="0"/>
            </a:br>
            <a:br>
              <a:rPr lang="en-US" sz="2800" dirty="0"/>
            </a:br>
            <a:r>
              <a:rPr lang="en-US" sz="2800" dirty="0"/>
              <a:t>You must provide consent or your FAFSA will be rejected and you will not be eligible for Title IV financial aid.</a:t>
            </a:r>
            <a:br>
              <a:rPr lang="en-US" sz="2800" dirty="0"/>
            </a:br>
            <a:br>
              <a:rPr lang="en-US" sz="2800" dirty="0"/>
            </a:br>
            <a:r>
              <a:rPr lang="en-US" sz="2800" dirty="0"/>
              <a:t>You must provide consent, even if you did not file a US tax return. </a:t>
            </a:r>
            <a:br>
              <a:rPr lang="en-US" sz="2800" dirty="0"/>
            </a:br>
            <a:r>
              <a:rPr lang="en-US" sz="2800" dirty="0"/>
              <a:t>You will need an FSA ID and password to complete your section of the FAFSA. </a:t>
            </a:r>
            <a:br>
              <a:rPr lang="en-US" dirty="0"/>
            </a:br>
            <a:endParaRPr lang="en-US" dirty="0"/>
          </a:p>
        </p:txBody>
      </p:sp>
    </p:spTree>
    <p:extLst>
      <p:ext uri="{BB962C8B-B14F-4D97-AF65-F5344CB8AC3E}">
        <p14:creationId xmlns:p14="http://schemas.microsoft.com/office/powerpoint/2010/main" val="1077816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books on a shelf">
            <a:extLst>
              <a:ext uri="{FF2B5EF4-FFF2-40B4-BE49-F238E27FC236}">
                <a16:creationId xmlns:a16="http://schemas.microsoft.com/office/drawing/2014/main" id="{0BCD2159-BE65-43D5-9E0A-9EB4B1B2F85B}"/>
              </a:ext>
            </a:extLst>
          </p:cNvPr>
          <p:cNvPicPr>
            <a:picLocks noGrp="1" noChangeAspect="1"/>
          </p:cNvPicPr>
          <p:nvPr>
            <p:ph type="pic" sz="quarter" idx="10"/>
          </p:nvPr>
        </p:nvPicPr>
        <p:blipFill>
          <a:blip r:embed="rId2" cstate="email">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a:fillRect/>
          </a:stretch>
        </p:blipFill>
        <p:spPr/>
      </p:pic>
      <p:grpSp>
        <p:nvGrpSpPr>
          <p:cNvPr id="23" name="Group 22">
            <a:extLst>
              <a:ext uri="{FF2B5EF4-FFF2-40B4-BE49-F238E27FC236}">
                <a16:creationId xmlns:a16="http://schemas.microsoft.com/office/drawing/2014/main" id="{28C94A8D-A234-408C-8281-33CCC01BE2A8}"/>
              </a:ext>
              <a:ext uri="{C183D7F6-B498-43B3-948B-1728B52AA6E4}">
                <adec:decorative xmlns:adec="http://schemas.microsoft.com/office/drawing/2017/decorative" val="1"/>
              </a:ext>
            </a:extLst>
          </p:cNvPr>
          <p:cNvGrpSpPr/>
          <p:nvPr/>
        </p:nvGrpSpPr>
        <p:grpSpPr>
          <a:xfrm>
            <a:off x="0" y="0"/>
            <a:ext cx="4750604" cy="6858000"/>
            <a:chOff x="0" y="0"/>
            <a:chExt cx="4750604" cy="6858000"/>
          </a:xfrm>
        </p:grpSpPr>
        <p:sp>
          <p:nvSpPr>
            <p:cNvPr id="22" name="Freeform: Shape 21">
              <a:extLst>
                <a:ext uri="{FF2B5EF4-FFF2-40B4-BE49-F238E27FC236}">
                  <a16:creationId xmlns:a16="http://schemas.microsoft.com/office/drawing/2014/main"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2">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rgbClr val="0D3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 Placeholder 34" descr="subtitle">
            <a:extLst>
              <a:ext uri="{FF2B5EF4-FFF2-40B4-BE49-F238E27FC236}">
                <a16:creationId xmlns:a16="http://schemas.microsoft.com/office/drawing/2014/main" id="{B0F49326-5DEC-4AAC-AFFB-DBA609491A3D}"/>
              </a:ext>
            </a:extLst>
          </p:cNvPr>
          <p:cNvSpPr>
            <a:spLocks noGrp="1"/>
          </p:cNvSpPr>
          <p:nvPr>
            <p:ph type="title"/>
          </p:nvPr>
        </p:nvSpPr>
        <p:spPr>
          <a:xfrm>
            <a:off x="162426" y="0"/>
            <a:ext cx="11210579" cy="6421437"/>
          </a:xfrm>
        </p:spPr>
        <p:txBody>
          <a:bodyPr/>
          <a:lstStyle/>
          <a:p>
            <a:r>
              <a:rPr lang="en-US" sz="2800" b="1" dirty="0"/>
              <a:t>ANSWER ALL QUESTIONS ABOUT YOUR PERSONAL CIRCUMSTANCES: </a:t>
            </a:r>
            <a:br>
              <a:rPr lang="en-US" sz="2400" b="1" dirty="0"/>
            </a:br>
            <a:br>
              <a:rPr lang="en-US" sz="2400" b="1" dirty="0"/>
            </a:br>
            <a:r>
              <a:rPr lang="en-US" sz="2400" dirty="0"/>
              <a:t>This section will determine if you need to provide anyone else’s information on the FAFSA and help you with options if you have “Unusual Circumstances.”</a:t>
            </a:r>
            <a:br>
              <a:rPr lang="en-US" sz="2400" dirty="0"/>
            </a:br>
            <a:r>
              <a:rPr lang="en-US" sz="2400" b="1" dirty="0"/>
              <a:t> </a:t>
            </a:r>
            <a:br>
              <a:rPr lang="en-US" sz="2400" dirty="0"/>
            </a:br>
            <a:r>
              <a:rPr lang="en-US" sz="2400" dirty="0"/>
              <a:t>According to federal guidelines, the following situations are not considered “unusual circumstances”:</a:t>
            </a:r>
            <a:br>
              <a:rPr lang="en-US" sz="2400" dirty="0"/>
            </a:br>
            <a:br>
              <a:rPr lang="en-US" sz="2400" dirty="0"/>
            </a:br>
            <a:r>
              <a:rPr lang="en-US" sz="2400" dirty="0"/>
              <a:t>&gt;  The unwillingness and/or inability of your parents to financially support you.</a:t>
            </a:r>
            <a:br>
              <a:rPr lang="en-US" sz="2400" dirty="0"/>
            </a:br>
            <a:r>
              <a:rPr lang="en-US" sz="2400" dirty="0"/>
              <a:t>&gt;  Living on your own and paying your own bills.</a:t>
            </a:r>
            <a:br>
              <a:rPr lang="en-US" sz="2400" dirty="0"/>
            </a:br>
            <a:r>
              <a:rPr lang="en-US" sz="2400" dirty="0"/>
              <a:t>&gt;  Parents not claiming a student as a dependent on their income taxes.</a:t>
            </a:r>
            <a:br>
              <a:rPr lang="en-US" sz="2400" dirty="0"/>
            </a:br>
            <a:br>
              <a:rPr lang="en-US" sz="2400" dirty="0"/>
            </a:br>
            <a:r>
              <a:rPr lang="en-US" sz="2400" dirty="0"/>
              <a:t>If no other contributors are required, you will be routed through the form and asked to provide any additional information and list which colleges or universities you would like to receive your FAFSA.</a:t>
            </a:r>
            <a:br>
              <a:rPr lang="en-US" sz="2400" dirty="0"/>
            </a:br>
            <a:endParaRPr lang="en-US" sz="2400" dirty="0"/>
          </a:p>
        </p:txBody>
      </p:sp>
    </p:spTree>
    <p:extLst>
      <p:ext uri="{BB962C8B-B14F-4D97-AF65-F5344CB8AC3E}">
        <p14:creationId xmlns:p14="http://schemas.microsoft.com/office/powerpoint/2010/main" val="4021511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grpSp>
        <p:nvGrpSpPr>
          <p:cNvPr id="11" name="Group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2595847"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a:extLst>
                <a:ext uri="{FF2B5EF4-FFF2-40B4-BE49-F238E27FC236}">
                  <a16:creationId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sz="2800" b="1" dirty="0"/>
              <a:t>USE THE PARENT WIZARD: </a:t>
            </a:r>
            <a:br>
              <a:rPr lang="en-US" sz="2800" b="1" dirty="0"/>
            </a:br>
            <a:r>
              <a:rPr lang="en-US" sz="2800" b="1" dirty="0"/>
              <a:t>Who is Your Parent for the FAFSA?</a:t>
            </a:r>
            <a:endParaRPr lang="en-US" sz="2800" dirty="0"/>
          </a:p>
        </p:txBody>
      </p:sp>
      <p:pic>
        <p:nvPicPr>
          <p:cNvPr id="35" name="Content Placeholder 34" descr="Open Book">
            <a:extLst>
              <a:ext uri="{FF2B5EF4-FFF2-40B4-BE49-F238E27FC236}">
                <a16:creationId xmlns:a16="http://schemas.microsoft.com/office/drawing/2014/main" id="{56174A3F-A7B3-40BE-88BD-1796890E4B44}"/>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p:pic>
      <p:sp>
        <p:nvSpPr>
          <p:cNvPr id="23" name="Text Placeholder 22" descr="content block 1">
            <a:extLst>
              <a:ext uri="{FF2B5EF4-FFF2-40B4-BE49-F238E27FC236}">
                <a16:creationId xmlns:a16="http://schemas.microsoft.com/office/drawing/2014/main" id="{B88939B0-5B9A-4423-AFD1-CF6B22268795}"/>
              </a:ext>
            </a:extLst>
          </p:cNvPr>
          <p:cNvSpPr>
            <a:spLocks noGrp="1"/>
          </p:cNvSpPr>
          <p:nvPr>
            <p:ph type="body" sz="quarter" idx="11"/>
          </p:nvPr>
        </p:nvSpPr>
        <p:spPr/>
        <p:txBody>
          <a:bodyPr/>
          <a:lstStyle/>
          <a:p>
            <a:r>
              <a:rPr lang="en-US" dirty="0"/>
              <a:t>New legislation will require the biological or adoptive parent who provided the most financial support in the “prior-prior” tax year to complete the FAFSA, instead of the custodial parent, if your parents are separated or divorced.</a:t>
            </a:r>
          </a:p>
          <a:p>
            <a:endParaRPr lang="en-US" dirty="0"/>
          </a:p>
          <a:p>
            <a:r>
              <a:rPr lang="en-US" dirty="0"/>
              <a:t>You may also need to provide step-parent income if your parent is remarried.   </a:t>
            </a:r>
          </a:p>
          <a:p>
            <a:r>
              <a:rPr lang="en-US" dirty="0"/>
              <a:t> </a:t>
            </a:r>
          </a:p>
          <a:p>
            <a:endParaRPr lang="en-US" dirty="0"/>
          </a:p>
        </p:txBody>
      </p:sp>
      <p:sp>
        <p:nvSpPr>
          <p:cNvPr id="24" name="Text Placeholder 23" descr="content block 2">
            <a:extLst>
              <a:ext uri="{FF2B5EF4-FFF2-40B4-BE49-F238E27FC236}">
                <a16:creationId xmlns:a16="http://schemas.microsoft.com/office/drawing/2014/main" id="{C3930A4E-1302-4AC9-86A3-C4E8AF186ED8}"/>
              </a:ext>
            </a:extLst>
          </p:cNvPr>
          <p:cNvSpPr>
            <a:spLocks noGrp="1"/>
          </p:cNvSpPr>
          <p:nvPr>
            <p:ph type="body" sz="quarter" idx="12"/>
          </p:nvPr>
        </p:nvSpPr>
        <p:spPr/>
        <p:txBody>
          <a:bodyPr/>
          <a:lstStyle/>
          <a:p>
            <a:r>
              <a:rPr lang="en-US" b="1" dirty="0"/>
              <a:t>What if my parent or stepparent does not want to provide their tax information for my FAFSA?</a:t>
            </a:r>
            <a:r>
              <a:rPr lang="en-US" dirty="0"/>
              <a:t> </a:t>
            </a:r>
          </a:p>
          <a:p>
            <a:br>
              <a:rPr lang="en-US" dirty="0"/>
            </a:br>
            <a:r>
              <a:rPr lang="en-US" dirty="0"/>
              <a:t>Federal Aid Counselors can offer to talk directly with the parent or stepparent to explain why that information is needed and answer any questions, which sometimes puts them at ease about how their sensitive info will be used. However, we cannot provide tax advice. </a:t>
            </a:r>
          </a:p>
          <a:p>
            <a:endParaRPr lang="en-US" dirty="0"/>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6</a:t>
            </a:fld>
            <a:endParaRPr lang="en-US" sz="1200" dirty="0">
              <a:solidFill>
                <a:schemeClr val="bg1"/>
              </a:solidFill>
            </a:endParaRPr>
          </a:p>
        </p:txBody>
      </p:sp>
      <p:pic>
        <p:nvPicPr>
          <p:cNvPr id="17" name="Content Placeholder 34" descr="Open Book">
            <a:extLst>
              <a:ext uri="{FF2B5EF4-FFF2-40B4-BE49-F238E27FC236}">
                <a16:creationId xmlns:a16="http://schemas.microsoft.com/office/drawing/2014/main" id="{4B84DC2D-B610-482E-AA82-513951C559E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081556" y="1981200"/>
            <a:ext cx="548640" cy="548640"/>
          </a:xfrm>
          <a:prstGeom prst="rect">
            <a:avLst/>
          </a:prstGeom>
        </p:spPr>
      </p:pic>
    </p:spTree>
    <p:extLst>
      <p:ext uri="{BB962C8B-B14F-4D97-AF65-F5344CB8AC3E}">
        <p14:creationId xmlns:p14="http://schemas.microsoft.com/office/powerpoint/2010/main" val="3207125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walking with a bookbag and bike">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6836125" y="0"/>
            <a:ext cx="5355875" cy="6858000"/>
          </a:xfrm>
        </p:spPr>
      </p:pic>
      <p:grpSp>
        <p:nvGrpSpPr>
          <p:cNvPr id="11" name="Group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2595847"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a:extLst>
                <a:ext uri="{FF2B5EF4-FFF2-40B4-BE49-F238E27FC236}">
                  <a16:creationId xmlns:a16="http://schemas.microsoft.com/office/drawing/2014/main" id="{0051AD99-BC4A-487F-BE1C-486FC5B8E9F2}"/>
                </a:ext>
                <a:ext uri="{C183D7F6-B498-43B3-948B-1728B52AA6E4}">
                  <adec:decorative xmlns:adec="http://schemas.microsoft.com/office/drawing/2017/decorative"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sz="2800" b="1" dirty="0"/>
              <a:t>INVITE YOU CONTRIBUTORS:</a:t>
            </a:r>
            <a:r>
              <a:rPr lang="en-US" sz="2800" dirty="0"/>
              <a:t> </a:t>
            </a:r>
            <a:br>
              <a:rPr lang="en-US" dirty="0"/>
            </a:br>
            <a:br>
              <a:rPr lang="en-US" dirty="0"/>
            </a:br>
            <a:r>
              <a:rPr lang="en-US" dirty="0"/>
              <a:t> A FAFSA contributor refers to anyone who is asked to provide information on your FAFSA form. </a:t>
            </a:r>
            <a:br>
              <a:rPr lang="en-US" dirty="0"/>
            </a:br>
            <a:br>
              <a:rPr lang="en-US" dirty="0"/>
            </a:br>
            <a:endParaRPr lang="en-US" dirty="0"/>
          </a:p>
        </p:txBody>
      </p:sp>
      <p:pic>
        <p:nvPicPr>
          <p:cNvPr id="35" name="Content Placeholder 34" descr="Open Book">
            <a:extLst>
              <a:ext uri="{FF2B5EF4-FFF2-40B4-BE49-F238E27FC236}">
                <a16:creationId xmlns:a16="http://schemas.microsoft.com/office/drawing/2014/main" id="{56174A3F-A7B3-40BE-88BD-1796890E4B44}"/>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p:pic>
      <p:sp>
        <p:nvSpPr>
          <p:cNvPr id="23" name="Text Placeholder 22" descr="content block 1">
            <a:extLst>
              <a:ext uri="{FF2B5EF4-FFF2-40B4-BE49-F238E27FC236}">
                <a16:creationId xmlns:a16="http://schemas.microsoft.com/office/drawing/2014/main" id="{B88939B0-5B9A-4423-AFD1-CF6B22268795}"/>
              </a:ext>
            </a:extLst>
          </p:cNvPr>
          <p:cNvSpPr>
            <a:spLocks noGrp="1"/>
          </p:cNvSpPr>
          <p:nvPr>
            <p:ph type="body" sz="quarter" idx="11"/>
          </p:nvPr>
        </p:nvSpPr>
        <p:spPr>
          <a:xfrm>
            <a:off x="921391" y="2558867"/>
            <a:ext cx="2834640" cy="3659505"/>
          </a:xfrm>
        </p:spPr>
        <p:txBody>
          <a:bodyPr/>
          <a:lstStyle/>
          <a:p>
            <a:r>
              <a:rPr lang="en-US" dirty="0"/>
              <a:t>Contributors can be you (the student), a student’s spouse, a biological or adopted parent, or a parent’s spouse (stepparent). Each contributor will need to provide personal and financial information in their designated section of the FAFSA.</a:t>
            </a:r>
          </a:p>
          <a:p>
            <a:pPr lvl="0"/>
            <a:r>
              <a:rPr lang="en-US" dirty="0"/>
              <a:t>All contributors must provide consent or the FAFSA will be rejected and you will not be eligible for Title IV financial aid.</a:t>
            </a:r>
          </a:p>
          <a:p>
            <a:r>
              <a:rPr lang="en-US" dirty="0"/>
              <a:t> </a:t>
            </a:r>
          </a:p>
          <a:p>
            <a:endParaRPr lang="en-US" dirty="0"/>
          </a:p>
        </p:txBody>
      </p:sp>
      <p:sp>
        <p:nvSpPr>
          <p:cNvPr id="24" name="Text Placeholder 23" descr="content block 2">
            <a:extLst>
              <a:ext uri="{FF2B5EF4-FFF2-40B4-BE49-F238E27FC236}">
                <a16:creationId xmlns:a16="http://schemas.microsoft.com/office/drawing/2014/main" id="{C3930A4E-1302-4AC9-86A3-C4E8AF186ED8}"/>
              </a:ext>
            </a:extLst>
          </p:cNvPr>
          <p:cNvSpPr>
            <a:spLocks noGrp="1"/>
          </p:cNvSpPr>
          <p:nvPr>
            <p:ph type="body" sz="quarter" idx="12"/>
          </p:nvPr>
        </p:nvSpPr>
        <p:spPr/>
        <p:txBody>
          <a:bodyPr/>
          <a:lstStyle/>
          <a:p>
            <a:pPr lvl="0"/>
            <a:r>
              <a:rPr lang="en-US" dirty="0"/>
              <a:t>All contributors must provide consent, even if they did not file a US tax return. </a:t>
            </a:r>
          </a:p>
          <a:p>
            <a:pPr lvl="0"/>
            <a:r>
              <a:rPr lang="en-US" dirty="0"/>
              <a:t>Contributors are required to create an FSA ID in order to log in and complete their section of the FAFSA. FSA IDs can be created online at </a:t>
            </a:r>
            <a:r>
              <a:rPr lang="en-US" u="sng" dirty="0">
                <a:hlinkClick r:id="rId5"/>
              </a:rPr>
              <a:t>www.studentaid.gov.</a:t>
            </a:r>
            <a:endParaRPr lang="en-US" dirty="0"/>
          </a:p>
          <a:p>
            <a:endParaRPr lang="en-US" dirty="0"/>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5" descr="Slide number">
            <a:extLst>
              <a:ext uri="{FF2B5EF4-FFF2-40B4-BE49-F238E27FC236}">
                <a16:creationId xmlns:a16="http://schemas.microsoft.com/office/drawing/2014/main" id="{79161314-0A22-4109-A2B1-41E87EFE1E18}"/>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7</a:t>
            </a:fld>
            <a:endParaRPr lang="en-US" sz="1200" dirty="0">
              <a:solidFill>
                <a:schemeClr val="bg1"/>
              </a:solidFill>
            </a:endParaRPr>
          </a:p>
        </p:txBody>
      </p:sp>
      <p:pic>
        <p:nvPicPr>
          <p:cNvPr id="16" name="Content Placeholder 34" descr="Open Book">
            <a:extLst>
              <a:ext uri="{FF2B5EF4-FFF2-40B4-BE49-F238E27FC236}">
                <a16:creationId xmlns:a16="http://schemas.microsoft.com/office/drawing/2014/main" id="{EA4286A8-0950-46FF-BFCF-98CA7AEE3B9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63882" y="1981200"/>
            <a:ext cx="548640" cy="548640"/>
          </a:xfrm>
          <a:prstGeom prst="rect">
            <a:avLst/>
          </a:prstGeom>
        </p:spPr>
      </p:pic>
    </p:spTree>
    <p:extLst>
      <p:ext uri="{BB962C8B-B14F-4D97-AF65-F5344CB8AC3E}">
        <p14:creationId xmlns:p14="http://schemas.microsoft.com/office/powerpoint/2010/main" val="2118823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Open book">
            <a:extLst>
              <a:ext uri="{FF2B5EF4-FFF2-40B4-BE49-F238E27FC236}">
                <a16:creationId xmlns:a16="http://schemas.microsoft.com/office/drawing/2014/main" id="{A799F565-1DAB-4AD3-BCE4-5DAC8012F35C}"/>
              </a:ext>
            </a:extLst>
          </p:cNvPr>
          <p:cNvPicPr>
            <a:picLocks noGrp="1" noChangeAspect="1"/>
          </p:cNvPicPr>
          <p:nvPr>
            <p:ph type="pic" sz="quarter" idx="10"/>
          </p:nvPr>
        </p:nvPicPr>
        <p:blipFill>
          <a:blip r:embed="rId2">
            <a:extLst>
              <a:ext uri="{28A0092B-C50C-407E-A947-70E740481C1C}">
                <a14:useLocalDpi xmlns:a14="http://schemas.microsoft.com/office/drawing/2010/main"/>
              </a:ext>
            </a:extLst>
          </a:blip>
          <a:srcRect/>
          <a:stretch>
            <a:fillRect/>
          </a:stretch>
        </p:blipFill>
        <p:spPr/>
      </p:pic>
      <p:sp>
        <p:nvSpPr>
          <p:cNvPr id="29" name="Rectangle 28">
            <a:extLst>
              <a:ext uri="{FF2B5EF4-FFF2-40B4-BE49-F238E27FC236}">
                <a16:creationId xmlns:a16="http://schemas.microsoft.com/office/drawing/2014/main" id="{5C2DDD60-EB1C-44D8-84E1-D86EB3558F11}"/>
              </a:ext>
              <a:ext uri="{C183D7F6-B498-43B3-948B-1728B52AA6E4}">
                <adec:decorative xmlns:adec="http://schemas.microsoft.com/office/drawing/2017/decorative" val="1"/>
              </a:ext>
            </a:extLst>
          </p:cNvPr>
          <p:cNvSpPr/>
          <p:nvPr/>
        </p:nvSpPr>
        <p:spPr>
          <a:xfrm>
            <a:off x="0" y="0"/>
            <a:ext cx="12192000" cy="6863626"/>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p:txBody>
          <a:bodyPr/>
          <a:lstStyle/>
          <a:p>
            <a:pPr algn="ctr"/>
            <a:r>
              <a:rPr lang="en-US" sz="2800" dirty="0"/>
              <a:t>FREQUENTLY ASKED QUESTIONS</a:t>
            </a:r>
          </a:p>
        </p:txBody>
      </p:sp>
      <p:sp>
        <p:nvSpPr>
          <p:cNvPr id="87" name="Text Placeholder 86" descr="content block 1">
            <a:extLst>
              <a:ext uri="{FF2B5EF4-FFF2-40B4-BE49-F238E27FC236}">
                <a16:creationId xmlns:a16="http://schemas.microsoft.com/office/drawing/2014/main" id="{1F4C9CA2-B224-40CD-8DB2-CAE478D23611}"/>
              </a:ext>
            </a:extLst>
          </p:cNvPr>
          <p:cNvSpPr>
            <a:spLocks noGrp="1"/>
          </p:cNvSpPr>
          <p:nvPr>
            <p:ph type="body" sz="quarter" idx="11"/>
          </p:nvPr>
        </p:nvSpPr>
        <p:spPr>
          <a:xfrm>
            <a:off x="762174" y="2302874"/>
            <a:ext cx="2377440" cy="3368675"/>
          </a:xfrm>
        </p:spPr>
        <p:txBody>
          <a:bodyPr/>
          <a:lstStyle/>
          <a:p>
            <a:r>
              <a:rPr lang="en-US" b="1" dirty="0"/>
              <a:t>What if my parents are not in the United States?</a:t>
            </a:r>
            <a:r>
              <a:rPr lang="en-US" dirty="0"/>
              <a:t> </a:t>
            </a:r>
          </a:p>
          <a:p>
            <a:br>
              <a:rPr lang="en-US" dirty="0"/>
            </a:br>
            <a:r>
              <a:rPr lang="en-US" dirty="0"/>
              <a:t>Your parents' citizenship status doesn't affect your eligibility for federal aid. They cannot create an FSA ID, but you can complete the FAFSA on paper and ask for their signatures. For FAFSA purposes, you must provide your parents' income, no matter where they reside.</a:t>
            </a:r>
          </a:p>
          <a:p>
            <a:endParaRPr lang="en-US" dirty="0"/>
          </a:p>
        </p:txBody>
      </p:sp>
      <p:sp>
        <p:nvSpPr>
          <p:cNvPr id="88" name="Text Placeholder 87" descr="content block 2">
            <a:extLst>
              <a:ext uri="{FF2B5EF4-FFF2-40B4-BE49-F238E27FC236}">
                <a16:creationId xmlns:a16="http://schemas.microsoft.com/office/drawing/2014/main" id="{D01EBAE5-B81D-4150-B62C-F56241C55563}"/>
              </a:ext>
            </a:extLst>
          </p:cNvPr>
          <p:cNvSpPr>
            <a:spLocks noGrp="1"/>
          </p:cNvSpPr>
          <p:nvPr>
            <p:ph type="body" sz="quarter" idx="12"/>
          </p:nvPr>
        </p:nvSpPr>
        <p:spPr>
          <a:xfrm>
            <a:off x="3953893" y="2302874"/>
            <a:ext cx="2377440" cy="3368675"/>
          </a:xfrm>
        </p:spPr>
        <p:txBody>
          <a:bodyPr/>
          <a:lstStyle/>
          <a:p>
            <a:r>
              <a:rPr lang="en-US" b="1" dirty="0"/>
              <a:t>My parent remarried. Is the parent's spouse required to get an FSA ID as well?</a:t>
            </a:r>
            <a:r>
              <a:rPr lang="en-US" dirty="0"/>
              <a:t> </a:t>
            </a:r>
          </a:p>
          <a:p>
            <a:br>
              <a:rPr lang="en-US" dirty="0"/>
            </a:br>
            <a:r>
              <a:rPr lang="en-US" dirty="0"/>
              <a:t>If the parent you indicate on the FAFSA is the parent who remarried, it'll depend on how they filed taxes. If they filed jointly, only one parent needs an FSA ID. If they filed separately, both parents would need their own FSA ID and provide their tax information.</a:t>
            </a:r>
          </a:p>
          <a:p>
            <a:endParaRPr lang="en-US" dirty="0"/>
          </a:p>
        </p:txBody>
      </p:sp>
      <p:pic>
        <p:nvPicPr>
          <p:cNvPr id="97" name="Content Placeholder 96" descr="Pencil">
            <a:extLst>
              <a:ext uri="{FF2B5EF4-FFF2-40B4-BE49-F238E27FC236}">
                <a16:creationId xmlns:a16="http://schemas.microsoft.com/office/drawing/2014/main" id="{40D9C27B-A51D-4036-B3F9-56081BD60AB9}"/>
              </a:ext>
            </a:extLst>
          </p:cNvPr>
          <p:cNvPicPr>
            <a:picLocks noGrp="1" noChangeAspect="1"/>
          </p:cNvPicPr>
          <p:nvPr>
            <p:ph sz="quarter" idx="16"/>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84619" y="1703358"/>
            <a:ext cx="548640" cy="548640"/>
          </a:xfrm>
        </p:spPr>
      </p:pic>
      <p:sp>
        <p:nvSpPr>
          <p:cNvPr id="90" name="Text Placeholder 89" descr="content block 3">
            <a:extLst>
              <a:ext uri="{FF2B5EF4-FFF2-40B4-BE49-F238E27FC236}">
                <a16:creationId xmlns:a16="http://schemas.microsoft.com/office/drawing/2014/main" id="{AC38A326-FA47-4BD6-B27D-DEB6A4485AB5}"/>
              </a:ext>
            </a:extLst>
          </p:cNvPr>
          <p:cNvSpPr>
            <a:spLocks noGrp="1"/>
          </p:cNvSpPr>
          <p:nvPr>
            <p:ph type="body" sz="quarter" idx="15"/>
          </p:nvPr>
        </p:nvSpPr>
        <p:spPr>
          <a:xfrm>
            <a:off x="7058048" y="2285841"/>
            <a:ext cx="2759450" cy="3368675"/>
          </a:xfrm>
        </p:spPr>
        <p:txBody>
          <a:bodyPr/>
          <a:lstStyle/>
          <a:p>
            <a:r>
              <a:rPr lang="en-US" b="1" dirty="0"/>
              <a:t>Can tax information be self-reported on  the FAFSA? </a:t>
            </a:r>
            <a:r>
              <a:rPr lang="en-US" dirty="0"/>
              <a:t> </a:t>
            </a:r>
          </a:p>
          <a:p>
            <a:br>
              <a:rPr lang="en-US" dirty="0"/>
            </a:br>
            <a:r>
              <a:rPr lang="en-US" dirty="0"/>
              <a:t>After you provide consent on the FAFSA, if the IRS cannot transfer your Federal Tax Information (FTI) to your FAFSA application, the application will allow you to self-report it. Self-reporting one's tax information on the FAFSA does not override the requirement for each required contributor to provide consent on the FAFSA form. So two pieces - they need to provide consent, and we need to have their tax information, either directly from the IRS or self-reported manually on the FAFSA form.  </a:t>
            </a:r>
          </a:p>
          <a:p>
            <a:endParaRPr lang="en-US" dirty="0"/>
          </a:p>
        </p:txBody>
      </p:sp>
      <p:grpSp>
        <p:nvGrpSpPr>
          <p:cNvPr id="5" name="Group 4">
            <a:extLst>
              <a:ext uri="{FF2B5EF4-FFF2-40B4-BE49-F238E27FC236}">
                <a16:creationId xmlns:a16="http://schemas.microsoft.com/office/drawing/2014/main" id="{1A141F7B-AE96-45F9-BC57-F7C86174910A}"/>
              </a:ext>
              <a:ext uri="{C183D7F6-B498-43B3-948B-1728B52AA6E4}">
                <adec:decorative xmlns:adec="http://schemas.microsoft.com/office/drawing/2017/decorative" val="1"/>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Slide Number Placeholder 5" descr="Slide Number">
            <a:extLst>
              <a:ext uri="{FF2B5EF4-FFF2-40B4-BE49-F238E27FC236}">
                <a16:creationId xmlns:a16="http://schemas.microsoft.com/office/drawing/2014/main" id="{DB02A950-05E3-4691-9BC9-47B314EEA715}"/>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8</a:t>
            </a:fld>
            <a:endParaRPr lang="en-US" sz="1200" dirty="0">
              <a:solidFill>
                <a:schemeClr val="bg1"/>
              </a:solidFill>
            </a:endParaRPr>
          </a:p>
        </p:txBody>
      </p:sp>
      <p:pic>
        <p:nvPicPr>
          <p:cNvPr id="21" name="Content Placeholder 96" descr="Pencil">
            <a:extLst>
              <a:ext uri="{FF2B5EF4-FFF2-40B4-BE49-F238E27FC236}">
                <a16:creationId xmlns:a16="http://schemas.microsoft.com/office/drawing/2014/main" id="{B9FB67CA-0AF8-46DE-84B0-BCE35552D54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03242" y="1703358"/>
            <a:ext cx="548640" cy="548640"/>
          </a:xfrm>
          <a:prstGeom prst="rect">
            <a:avLst/>
          </a:prstGeom>
        </p:spPr>
      </p:pic>
      <p:pic>
        <p:nvPicPr>
          <p:cNvPr id="27" name="Content Placeholder 96" descr="Pencil">
            <a:extLst>
              <a:ext uri="{FF2B5EF4-FFF2-40B4-BE49-F238E27FC236}">
                <a16:creationId xmlns:a16="http://schemas.microsoft.com/office/drawing/2014/main" id="{C15BA8DB-D123-4873-8F49-220A9059731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21865" y="1703358"/>
            <a:ext cx="548640" cy="548640"/>
          </a:xfrm>
          <a:prstGeom prst="rect">
            <a:avLst/>
          </a:prstGeom>
        </p:spPr>
      </p:pic>
    </p:spTree>
    <p:extLst>
      <p:ext uri="{BB962C8B-B14F-4D97-AF65-F5344CB8AC3E}">
        <p14:creationId xmlns:p14="http://schemas.microsoft.com/office/powerpoint/2010/main" val="3191014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lose up of pages in a book">
            <a:extLst>
              <a:ext uri="{FF2B5EF4-FFF2-40B4-BE49-F238E27FC236}">
                <a16:creationId xmlns:a16="http://schemas.microsoft.com/office/drawing/2014/main" id="{18718FBA-CF32-41C2-9D07-1F0F7F19F73C}"/>
              </a:ext>
            </a:extLst>
          </p:cNvPr>
          <p:cNvPicPr>
            <a:picLocks noGrp="1" noChangeAspect="1"/>
          </p:cNvPicPr>
          <p:nvPr>
            <p:ph type="pic" sz="quarter" idx="10"/>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p:pic>
      <p:grpSp>
        <p:nvGrpSpPr>
          <p:cNvPr id="23" name="Group 22">
            <a:extLst>
              <a:ext uri="{FF2B5EF4-FFF2-40B4-BE49-F238E27FC236}">
                <a16:creationId xmlns:a16="http://schemas.microsoft.com/office/drawing/2014/main" id="{28C94A8D-A234-408C-8281-33CCC01BE2A8}"/>
              </a:ext>
              <a:ext uri="{C183D7F6-B498-43B3-948B-1728B52AA6E4}">
                <adec:decorative xmlns:adec="http://schemas.microsoft.com/office/drawing/2017/decorative" val="1"/>
              </a:ext>
            </a:extLst>
          </p:cNvPr>
          <p:cNvGrpSpPr/>
          <p:nvPr/>
        </p:nvGrpSpPr>
        <p:grpSpPr>
          <a:xfrm>
            <a:off x="0" y="0"/>
            <a:ext cx="4750604" cy="6858000"/>
            <a:chOff x="0" y="0"/>
            <a:chExt cx="4750604" cy="6858000"/>
          </a:xfrm>
        </p:grpSpPr>
        <p:sp>
          <p:nvSpPr>
            <p:cNvPr id="22" name="Freeform: Shape 21">
              <a:extLst>
                <a:ext uri="{FF2B5EF4-FFF2-40B4-BE49-F238E27FC236}">
                  <a16:creationId xmlns:a16="http://schemas.microsoft.com/office/drawing/2014/main"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1">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chemeClr val="accent1">
                <a:lumMod val="7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itle 33" descr="title">
            <a:extLst>
              <a:ext uri="{FF2B5EF4-FFF2-40B4-BE49-F238E27FC236}">
                <a16:creationId xmlns:a16="http://schemas.microsoft.com/office/drawing/2014/main" id="{3749FE94-FC7C-4359-A56E-6C7A87BDEE87}"/>
              </a:ext>
            </a:extLst>
          </p:cNvPr>
          <p:cNvSpPr>
            <a:spLocks noGrp="1"/>
          </p:cNvSpPr>
          <p:nvPr>
            <p:ph type="title"/>
          </p:nvPr>
        </p:nvSpPr>
        <p:spPr>
          <a:xfrm>
            <a:off x="230613" y="138896"/>
            <a:ext cx="11841781" cy="6858000"/>
          </a:xfrm>
        </p:spPr>
        <p:txBody>
          <a:bodyPr/>
          <a:lstStyle/>
          <a:p>
            <a:r>
              <a:rPr lang="en-US" sz="2800" b="1" dirty="0"/>
              <a:t>If a parent does not want to or refuses to create an FSA ID, is there an alternative for that parent to provide consent, such as mailing a wet signed consent page? </a:t>
            </a:r>
            <a:r>
              <a:rPr lang="en-US" sz="2800" dirty="0"/>
              <a:t> </a:t>
            </a:r>
            <a:br>
              <a:rPr lang="en-US" sz="2800" dirty="0"/>
            </a:br>
            <a:br>
              <a:rPr lang="en-US" sz="1400" dirty="0"/>
            </a:br>
            <a:r>
              <a:rPr lang="en-US" sz="2400" b="1" dirty="0"/>
              <a:t>There will be two alternative options for contributors to provide consent who do not want to or refuse to create an FSA ID:</a:t>
            </a:r>
            <a:br>
              <a:rPr lang="en-US" sz="2400" b="1" dirty="0"/>
            </a:br>
            <a:br>
              <a:rPr lang="en-US" sz="2400" b="1" dirty="0"/>
            </a:br>
            <a:r>
              <a:rPr lang="en-US" sz="2400" b="1" dirty="0"/>
              <a:t>The first example would be the student applying using the paper FAFSA and obtaining wet signatures from all contributors, including the parents, who also affirm their consent.</a:t>
            </a:r>
            <a:br>
              <a:rPr lang="en-US" sz="2400" b="1" dirty="0"/>
            </a:br>
            <a:br>
              <a:rPr lang="en-US" sz="2400" b="1" dirty="0"/>
            </a:br>
            <a:r>
              <a:rPr lang="en-US" sz="2400" b="1" dirty="0"/>
              <a:t>The other option is for the student completes their section and self-reports information for the parent section on the FAFSA form. When the student submits their FAFSA form without the parent's signature, it will be placed in rejected status by the FAFSA Processing System (FPS).</a:t>
            </a:r>
            <a:br>
              <a:rPr lang="en-US" sz="2400" b="1" dirty="0"/>
            </a:br>
            <a:br>
              <a:rPr lang="en-US" sz="2400" b="1" dirty="0"/>
            </a:br>
            <a:r>
              <a:rPr lang="en-US" sz="2400" b="1" dirty="0"/>
              <a:t> The parent can then provide their signature and consent on a paper copy of the FAFSA Submission Summary. </a:t>
            </a:r>
            <a:br>
              <a:rPr lang="en-US" sz="2400" b="1" dirty="0"/>
            </a:br>
            <a:br>
              <a:rPr lang="en-US" sz="2400" b="1" dirty="0"/>
            </a:br>
            <a:r>
              <a:rPr lang="en-US" sz="2400" b="1" dirty="0"/>
              <a:t>This method is not recommended due to complexity and increased processing time.  </a:t>
            </a:r>
            <a:br>
              <a:rPr lang="en-US" sz="2400" b="1" dirty="0"/>
            </a:br>
            <a:endParaRPr lang="en-US" sz="2400" dirty="0"/>
          </a:p>
        </p:txBody>
      </p:sp>
    </p:spTree>
    <p:extLst>
      <p:ext uri="{BB962C8B-B14F-4D97-AF65-F5344CB8AC3E}">
        <p14:creationId xmlns:p14="http://schemas.microsoft.com/office/powerpoint/2010/main" val="3257580113"/>
      </p:ext>
    </p:extLst>
  </p:cSld>
  <p:clrMapOvr>
    <a:masterClrMapping/>
  </p:clrMapOvr>
</p:sld>
</file>

<file path=ppt/theme/theme1.xml><?xml version="1.0" encoding="utf-8"?>
<a:theme xmlns:a="http://schemas.openxmlformats.org/drawingml/2006/main" name="Office Theme">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475556_Education presentation_AAS_v5" id="{AAC57104-7B60-491F-A321-6BCAF93AC541}" vid="{5A43072C-36E0-4A5A-A3FF-E88D65C597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85D0AD3E-9DDB-4E69-981A-7DAE0E9B5F53}">
  <ds:schemaRefs>
    <ds:schemaRef ds:uri="http://schemas.microsoft.com/sharepoint/v3/contenttype/forms"/>
  </ds:schemaRefs>
</ds:datastoreItem>
</file>

<file path=customXml/itemProps2.xml><?xml version="1.0" encoding="utf-8"?>
<ds:datastoreItem xmlns:ds="http://schemas.openxmlformats.org/officeDocument/2006/customXml" ds:itemID="{91C32B5E-029E-455A-86F0-091666CEEB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575C36-314A-42CB-9114-6E0CE4AB2735}">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16c05727-aa75-4e4a-9b5f-8a80a1165891"/>
    <ds:schemaRef ds:uri="71af3243-3dd4-4a8d-8c0d-dd76da1f02a5"/>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Education presentation</Template>
  <TotalTime>0</TotalTime>
  <Words>1413</Words>
  <Application>Microsoft Office PowerPoint</Application>
  <PresentationFormat>Widescreen</PresentationFormat>
  <Paragraphs>65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Corbel</vt:lpstr>
      <vt:lpstr>Office Theme</vt:lpstr>
      <vt:lpstr>The Simplified 2024-2025  FAFSA FORM </vt:lpstr>
      <vt:lpstr>GET STARTED!</vt:lpstr>
      <vt:lpstr>The 2024-2025 FAFSA will open December 2023. </vt:lpstr>
      <vt:lpstr>PROVIDE CONSENT TO USE IRS DATA:   Upon completing the FAFSA form for the first time, you and any required “contributors” must provide the necessary approval and consent to access data directly from the IRS.  You must provide consent or your FAFSA will be rejected and you will not be eligible for Title IV financial aid.  You must provide consent, even if you did not file a US tax return.  You will need an FSA ID and password to complete your section of the FAFSA.  </vt:lpstr>
      <vt:lpstr>ANSWER ALL QUESTIONS ABOUT YOUR PERSONAL CIRCUMSTANCES:   This section will determine if you need to provide anyone else’s information on the FAFSA and help you with options if you have “Unusual Circumstances.”   According to federal guidelines, the following situations are not considered “unusual circumstances”:  &gt;  The unwillingness and/or inability of your parents to financially support you. &gt;  Living on your own and paying your own bills. &gt;  Parents not claiming a student as a dependent on their income taxes.  If no other contributors are required, you will be routed through the form and asked to provide any additional information and list which colleges or universities you would like to receive your FAFSA. </vt:lpstr>
      <vt:lpstr>USE THE PARENT WIZARD:  Who is Your Parent for the FAFSA?</vt:lpstr>
      <vt:lpstr>INVITE YOU CONTRIBUTORS:    A FAFSA contributor refers to anyone who is asked to provide information on your FAFSA form.   </vt:lpstr>
      <vt:lpstr>FREQUENTLY ASKED QUESTIONS</vt:lpstr>
      <vt:lpstr>If a parent does not want to or refuses to create an FSA ID, is there an alternative for that parent to provide consent, such as mailing a wet signed consent page?    There will be two alternative options for contributors to provide consent who do not want to or refuse to create an FSA ID:  The first example would be the student applying using the paper FAFSA and obtaining wet signatures from all contributors, including the parents, who also affirm their consent.  The other option is for the student completes their section and self-reports information for the parent section on the FAFSA form. When the student submits their FAFSA form without the parent's signature, it will be placed in rejected status by the FAFSA Processing System (FPS).   The parent can then provide their signature and consent on a paper copy of the FAFSA Submission Summary.   This method is not recommended due to complexity and increased processing time.   </vt:lpstr>
      <vt:lpstr>PowerPoint Presentation</vt:lpstr>
      <vt:lpstr>UTILIZE THE FUTURE ACT DIRECT DATA EXCHANGE (FADDX):    This will happen automatically once consent is provided by you and your contributors. </vt:lpstr>
      <vt:lpstr>INDICATE WHICH COLLEGES WILL RECEIVE YOUR FAFSA</vt:lpstr>
      <vt:lpstr>ANSWER ANY ADDITIONAL QUESTIONS</vt:lpstr>
      <vt:lpstr>REVIEW AND SUBMIT YOUR FORM   Double-check the information provided, and submit the form once everything is accurate and complete.  You will be notified when contributors complete their portions of the FAFSA.  </vt:lpstr>
      <vt:lpstr>PowerPoint Presentation</vt:lpstr>
      <vt:lpstr>Anne Arundel Community College FAFSA SIMPLIFICATION 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2023-08-29T17:59:32Z</dcterms:created>
  <dcterms:modified xsi:type="dcterms:W3CDTF">2023-09-26T19:38:22Z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