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66" r:id="rId2"/>
  </p:sldMasterIdLst>
  <p:sldIdLst>
    <p:sldId id="309" r:id="rId3"/>
    <p:sldId id="310" r:id="rId4"/>
    <p:sldId id="267" r:id="rId5"/>
    <p:sldId id="259" r:id="rId6"/>
    <p:sldId id="305" r:id="rId7"/>
    <p:sldId id="314" r:id="rId8"/>
    <p:sldId id="311" r:id="rId9"/>
    <p:sldId id="312" r:id="rId10"/>
    <p:sldId id="303" r:id="rId11"/>
    <p:sldId id="313" r:id="rId12"/>
    <p:sldId id="290" r:id="rId13"/>
    <p:sldId id="299" r:id="rId14"/>
    <p:sldId id="301" r:id="rId15"/>
    <p:sldId id="302" r:id="rId16"/>
    <p:sldId id="316" r:id="rId17"/>
    <p:sldId id="315" r:id="rId18"/>
    <p:sldId id="278" r:id="rId19"/>
    <p:sldId id="260" r:id="rId20"/>
    <p:sldId id="261" r:id="rId21"/>
    <p:sldId id="294" r:id="rId22"/>
    <p:sldId id="295" r:id="rId23"/>
    <p:sldId id="307" r:id="rId24"/>
    <p:sldId id="30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CBC"/>
    <a:srgbClr val="3A747B"/>
    <a:srgbClr val="007582"/>
    <a:srgbClr val="3D3833"/>
    <a:srgbClr val="AE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" y="2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C1D7D-460F-459A-BA5E-E35ECBF637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CC7B5-15A7-4EC3-8316-AC20488674C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Howard P. Rawlings Education Assistance Grant (EAG)</a:t>
          </a:r>
        </a:p>
      </dgm:t>
    </dgm:pt>
    <dgm:pt modelId="{C3CB1B58-A5CC-4F1F-9375-B808F03F769F}" type="parTrans" cxnId="{2C0987EA-8C48-4E2E-B8D2-65A56C48BE87}">
      <dgm:prSet/>
      <dgm:spPr/>
      <dgm:t>
        <a:bodyPr/>
        <a:lstStyle/>
        <a:p>
          <a:endParaRPr lang="en-US"/>
        </a:p>
      </dgm:t>
    </dgm:pt>
    <dgm:pt modelId="{B6991DA3-6F49-4EA7-9BEE-0B863C7A573E}" type="sibTrans" cxnId="{2C0987EA-8C48-4E2E-B8D2-65A56C48BE87}">
      <dgm:prSet/>
      <dgm:spPr/>
      <dgm:t>
        <a:bodyPr/>
        <a:lstStyle/>
        <a:p>
          <a:endParaRPr lang="en-US"/>
        </a:p>
      </dgm:t>
    </dgm:pt>
    <dgm:pt modelId="{9FF4C871-EE03-4CB2-90DD-496AE1FC217D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Howard P. Rawlings Guaranteed Access Grant (GAG)</a:t>
          </a:r>
        </a:p>
      </dgm:t>
    </dgm:pt>
    <dgm:pt modelId="{A704BB96-3E4C-46A3-BE83-F1686A7BC723}" type="parTrans" cxnId="{9A886A58-6357-4403-BC9A-B9F080F98861}">
      <dgm:prSet/>
      <dgm:spPr/>
      <dgm:t>
        <a:bodyPr/>
        <a:lstStyle/>
        <a:p>
          <a:endParaRPr lang="en-US"/>
        </a:p>
      </dgm:t>
    </dgm:pt>
    <dgm:pt modelId="{3B0CFA2B-EFC7-426D-83CF-06DAC752EDCC}" type="sibTrans" cxnId="{9A886A58-6357-4403-BC9A-B9F080F98861}">
      <dgm:prSet/>
      <dgm:spPr/>
      <dgm:t>
        <a:bodyPr/>
        <a:lstStyle/>
        <a:p>
          <a:endParaRPr lang="en-US"/>
        </a:p>
      </dgm:t>
    </dgm:pt>
    <dgm:pt modelId="{32029CF4-62E9-4EC6-A13E-D0752C395E52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Delegate &amp; Senatorial Scholarships</a:t>
          </a:r>
        </a:p>
      </dgm:t>
    </dgm:pt>
    <dgm:pt modelId="{66D06DE5-0309-4C18-A14E-9AA83BC74F0C}" type="parTrans" cxnId="{AC72DBC7-C14E-4235-B71F-8C2C5A7A7C81}">
      <dgm:prSet/>
      <dgm:spPr/>
      <dgm:t>
        <a:bodyPr/>
        <a:lstStyle/>
        <a:p>
          <a:endParaRPr lang="en-US"/>
        </a:p>
      </dgm:t>
    </dgm:pt>
    <dgm:pt modelId="{741F0A0C-C746-4E06-BBE9-B053A793B3BE}" type="sibTrans" cxnId="{AC72DBC7-C14E-4235-B71F-8C2C5A7A7C81}">
      <dgm:prSet/>
      <dgm:spPr/>
      <dgm:t>
        <a:bodyPr/>
        <a:lstStyle/>
        <a:p>
          <a:endParaRPr lang="en-US"/>
        </a:p>
      </dgm:t>
    </dgm:pt>
    <dgm:pt modelId="{9363FC57-61C2-491C-8186-64973781A262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Maryland Community College Promise Scholarship</a:t>
          </a:r>
        </a:p>
      </dgm:t>
    </dgm:pt>
    <dgm:pt modelId="{1C2A67B9-3588-4CD6-9B77-9363B1FD4EC4}" type="parTrans" cxnId="{D09CCFDE-7D1F-4676-B683-4BECFDEE06E4}">
      <dgm:prSet/>
      <dgm:spPr/>
      <dgm:t>
        <a:bodyPr/>
        <a:lstStyle/>
        <a:p>
          <a:endParaRPr lang="en-US"/>
        </a:p>
      </dgm:t>
    </dgm:pt>
    <dgm:pt modelId="{B6AE9F87-7D1D-44AD-87EE-004125FB80CE}" type="sibTrans" cxnId="{D09CCFDE-7D1F-4676-B683-4BECFDEE06E4}">
      <dgm:prSet/>
      <dgm:spPr/>
      <dgm:t>
        <a:bodyPr/>
        <a:lstStyle/>
        <a:p>
          <a:endParaRPr lang="en-US"/>
        </a:p>
      </dgm:t>
    </dgm:pt>
    <dgm:pt modelId="{B249D650-67D9-4426-AFEB-9F0930DB0AE8}" type="pres">
      <dgm:prSet presAssocID="{13BC1D7D-460F-459A-BA5E-E35ECBF63760}" presName="linear" presStyleCnt="0">
        <dgm:presLayoutVars>
          <dgm:animLvl val="lvl"/>
          <dgm:resizeHandles val="exact"/>
        </dgm:presLayoutVars>
      </dgm:prSet>
      <dgm:spPr/>
    </dgm:pt>
    <dgm:pt modelId="{71855728-13AD-4ED8-AE46-E7089F818D4F}" type="pres">
      <dgm:prSet presAssocID="{A8DCC7B5-15A7-4EC3-8316-AC20488674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1C55F5-226B-45EC-BCA3-31ABCA3A2F43}" type="pres">
      <dgm:prSet presAssocID="{B6991DA3-6F49-4EA7-9BEE-0B863C7A573E}" presName="spacer" presStyleCnt="0"/>
      <dgm:spPr/>
    </dgm:pt>
    <dgm:pt modelId="{5D0C3C36-5F35-48BE-9234-4B4BFA41537D}" type="pres">
      <dgm:prSet presAssocID="{9FF4C871-EE03-4CB2-90DD-496AE1FC21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5D5E89-D405-4E48-BAC1-3BEC38491D26}" type="pres">
      <dgm:prSet presAssocID="{3B0CFA2B-EFC7-426D-83CF-06DAC752EDCC}" presName="spacer" presStyleCnt="0"/>
      <dgm:spPr/>
    </dgm:pt>
    <dgm:pt modelId="{A0D9853F-BCDF-4B16-8A0B-6210FBC58956}" type="pres">
      <dgm:prSet presAssocID="{32029CF4-62E9-4EC6-A13E-D0752C395E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B17C99-797A-4984-8545-B5081F2E9783}" type="pres">
      <dgm:prSet presAssocID="{741F0A0C-C746-4E06-BBE9-B053A793B3BE}" presName="spacer" presStyleCnt="0"/>
      <dgm:spPr/>
    </dgm:pt>
    <dgm:pt modelId="{C3C427A6-FF5E-47CE-A951-0420711B391B}" type="pres">
      <dgm:prSet presAssocID="{9363FC57-61C2-491C-8186-64973781A2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44FE824-1257-440B-8098-771D8533974A}" type="presOf" srcId="{A8DCC7B5-15A7-4EC3-8316-AC20488674C9}" destId="{71855728-13AD-4ED8-AE46-E7089F818D4F}" srcOrd="0" destOrd="0" presId="urn:microsoft.com/office/officeart/2005/8/layout/vList2"/>
    <dgm:cxn modelId="{AC868F57-4F0F-4386-B8B6-33E5E9CB6002}" type="presOf" srcId="{13BC1D7D-460F-459A-BA5E-E35ECBF63760}" destId="{B249D650-67D9-4426-AFEB-9F0930DB0AE8}" srcOrd="0" destOrd="0" presId="urn:microsoft.com/office/officeart/2005/8/layout/vList2"/>
    <dgm:cxn modelId="{9A886A58-6357-4403-BC9A-B9F080F98861}" srcId="{13BC1D7D-460F-459A-BA5E-E35ECBF63760}" destId="{9FF4C871-EE03-4CB2-90DD-496AE1FC217D}" srcOrd="1" destOrd="0" parTransId="{A704BB96-3E4C-46A3-BE83-F1686A7BC723}" sibTransId="{3B0CFA2B-EFC7-426D-83CF-06DAC752EDCC}"/>
    <dgm:cxn modelId="{C9A0B4A6-3EF9-48B8-B080-DC42EF5FB347}" type="presOf" srcId="{9FF4C871-EE03-4CB2-90DD-496AE1FC217D}" destId="{5D0C3C36-5F35-48BE-9234-4B4BFA41537D}" srcOrd="0" destOrd="0" presId="urn:microsoft.com/office/officeart/2005/8/layout/vList2"/>
    <dgm:cxn modelId="{E0A07EBC-BB40-42D9-BB5D-603A9EFAE08B}" type="presOf" srcId="{32029CF4-62E9-4EC6-A13E-D0752C395E52}" destId="{A0D9853F-BCDF-4B16-8A0B-6210FBC58956}" srcOrd="0" destOrd="0" presId="urn:microsoft.com/office/officeart/2005/8/layout/vList2"/>
    <dgm:cxn modelId="{AC72DBC7-C14E-4235-B71F-8C2C5A7A7C81}" srcId="{13BC1D7D-460F-459A-BA5E-E35ECBF63760}" destId="{32029CF4-62E9-4EC6-A13E-D0752C395E52}" srcOrd="2" destOrd="0" parTransId="{66D06DE5-0309-4C18-A14E-9AA83BC74F0C}" sibTransId="{741F0A0C-C746-4E06-BBE9-B053A793B3BE}"/>
    <dgm:cxn modelId="{D09CCFDE-7D1F-4676-B683-4BECFDEE06E4}" srcId="{13BC1D7D-460F-459A-BA5E-E35ECBF63760}" destId="{9363FC57-61C2-491C-8186-64973781A262}" srcOrd="3" destOrd="0" parTransId="{1C2A67B9-3588-4CD6-9B77-9363B1FD4EC4}" sibTransId="{B6AE9F87-7D1D-44AD-87EE-004125FB80CE}"/>
    <dgm:cxn modelId="{A0B405EA-C8A6-4647-9A3C-5BE01E6E396E}" type="presOf" srcId="{9363FC57-61C2-491C-8186-64973781A262}" destId="{C3C427A6-FF5E-47CE-A951-0420711B391B}" srcOrd="0" destOrd="0" presId="urn:microsoft.com/office/officeart/2005/8/layout/vList2"/>
    <dgm:cxn modelId="{2C0987EA-8C48-4E2E-B8D2-65A56C48BE87}" srcId="{13BC1D7D-460F-459A-BA5E-E35ECBF63760}" destId="{A8DCC7B5-15A7-4EC3-8316-AC20488674C9}" srcOrd="0" destOrd="0" parTransId="{C3CB1B58-A5CC-4F1F-9375-B808F03F769F}" sibTransId="{B6991DA3-6F49-4EA7-9BEE-0B863C7A573E}"/>
    <dgm:cxn modelId="{646E4CFB-07AD-4AF9-9367-FEBE5BAF98BD}" type="presParOf" srcId="{B249D650-67D9-4426-AFEB-9F0930DB0AE8}" destId="{71855728-13AD-4ED8-AE46-E7089F818D4F}" srcOrd="0" destOrd="0" presId="urn:microsoft.com/office/officeart/2005/8/layout/vList2"/>
    <dgm:cxn modelId="{44961800-6764-41C9-9594-E43111DE1EBA}" type="presParOf" srcId="{B249D650-67D9-4426-AFEB-9F0930DB0AE8}" destId="{201C55F5-226B-45EC-BCA3-31ABCA3A2F43}" srcOrd="1" destOrd="0" presId="urn:microsoft.com/office/officeart/2005/8/layout/vList2"/>
    <dgm:cxn modelId="{5A17BF8E-E419-4FB9-A197-517CE38D46A4}" type="presParOf" srcId="{B249D650-67D9-4426-AFEB-9F0930DB0AE8}" destId="{5D0C3C36-5F35-48BE-9234-4B4BFA41537D}" srcOrd="2" destOrd="0" presId="urn:microsoft.com/office/officeart/2005/8/layout/vList2"/>
    <dgm:cxn modelId="{4CCDECEA-A3B7-4AFE-B796-B9ED02E59F1E}" type="presParOf" srcId="{B249D650-67D9-4426-AFEB-9F0930DB0AE8}" destId="{775D5E89-D405-4E48-BAC1-3BEC38491D26}" srcOrd="3" destOrd="0" presId="urn:microsoft.com/office/officeart/2005/8/layout/vList2"/>
    <dgm:cxn modelId="{1DFD43D5-6921-419F-8F47-EB8A92EAB54F}" type="presParOf" srcId="{B249D650-67D9-4426-AFEB-9F0930DB0AE8}" destId="{A0D9853F-BCDF-4B16-8A0B-6210FBC58956}" srcOrd="4" destOrd="0" presId="urn:microsoft.com/office/officeart/2005/8/layout/vList2"/>
    <dgm:cxn modelId="{1074AD02-D9E1-4AA4-94D7-BF7508FF99F0}" type="presParOf" srcId="{B249D650-67D9-4426-AFEB-9F0930DB0AE8}" destId="{FCB17C99-797A-4984-8545-B5081F2E9783}" srcOrd="5" destOrd="0" presId="urn:microsoft.com/office/officeart/2005/8/layout/vList2"/>
    <dgm:cxn modelId="{9E97437F-8C8D-4992-9D33-FB67C46B600B}" type="presParOf" srcId="{B249D650-67D9-4426-AFEB-9F0930DB0AE8}" destId="{C3C427A6-FF5E-47CE-A951-0420711B39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C1D7D-460F-459A-BA5E-E35ECBF637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CC7B5-15A7-4EC3-8316-AC20488674C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Enroll in a full-time or part-time credit-bearing degree program.</a:t>
          </a:r>
        </a:p>
      </dgm:t>
    </dgm:pt>
    <dgm:pt modelId="{C3CB1B58-A5CC-4F1F-9375-B808F03F769F}" type="parTrans" cxnId="{2C0987EA-8C48-4E2E-B8D2-65A56C48BE87}">
      <dgm:prSet/>
      <dgm:spPr/>
      <dgm:t>
        <a:bodyPr/>
        <a:lstStyle/>
        <a:p>
          <a:endParaRPr lang="en-US"/>
        </a:p>
      </dgm:t>
    </dgm:pt>
    <dgm:pt modelId="{B6991DA3-6F49-4EA7-9BEE-0B863C7A573E}" type="sibTrans" cxnId="{2C0987EA-8C48-4E2E-B8D2-65A56C48BE87}">
      <dgm:prSet/>
      <dgm:spPr/>
      <dgm:t>
        <a:bodyPr/>
        <a:lstStyle/>
        <a:p>
          <a:endParaRPr lang="en-US"/>
        </a:p>
      </dgm:t>
    </dgm:pt>
    <dgm:pt modelId="{9FF4C871-EE03-4CB2-90DD-496AE1FC217D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Eligible for in-state tuition and enrolled at your local community college. </a:t>
          </a:r>
        </a:p>
      </dgm:t>
    </dgm:pt>
    <dgm:pt modelId="{A704BB96-3E4C-46A3-BE83-F1686A7BC723}" type="parTrans" cxnId="{9A886A58-6357-4403-BC9A-B9F080F98861}">
      <dgm:prSet/>
      <dgm:spPr/>
      <dgm:t>
        <a:bodyPr/>
        <a:lstStyle/>
        <a:p>
          <a:endParaRPr lang="en-US"/>
        </a:p>
      </dgm:t>
    </dgm:pt>
    <dgm:pt modelId="{3B0CFA2B-EFC7-426D-83CF-06DAC752EDCC}" type="sibTrans" cxnId="{9A886A58-6357-4403-BC9A-B9F080F98861}">
      <dgm:prSet/>
      <dgm:spPr/>
      <dgm:t>
        <a:bodyPr/>
        <a:lstStyle/>
        <a:p>
          <a:endParaRPr lang="en-US"/>
        </a:p>
      </dgm:t>
    </dgm:pt>
    <dgm:pt modelId="{32029CF4-62E9-4EC6-A13E-D0752C395E52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Meet GPA requirements and maintain a minimum 2.5 GPA after enrollment.</a:t>
          </a:r>
        </a:p>
      </dgm:t>
    </dgm:pt>
    <dgm:pt modelId="{66D06DE5-0309-4C18-A14E-9AA83BC74F0C}" type="parTrans" cxnId="{AC72DBC7-C14E-4235-B71F-8C2C5A7A7C81}">
      <dgm:prSet/>
      <dgm:spPr/>
      <dgm:t>
        <a:bodyPr/>
        <a:lstStyle/>
        <a:p>
          <a:endParaRPr lang="en-US"/>
        </a:p>
      </dgm:t>
    </dgm:pt>
    <dgm:pt modelId="{741F0A0C-C746-4E06-BBE9-B053A793B3BE}" type="sibTrans" cxnId="{AC72DBC7-C14E-4235-B71F-8C2C5A7A7C81}">
      <dgm:prSet/>
      <dgm:spPr/>
      <dgm:t>
        <a:bodyPr/>
        <a:lstStyle/>
        <a:p>
          <a:endParaRPr lang="en-US"/>
        </a:p>
      </dgm:t>
    </dgm:pt>
    <dgm:pt modelId="{9363FC57-61C2-491C-8186-64973781A262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Annual income of $100,000 if single-parent household, $150,000 if two-parent household.</a:t>
          </a:r>
        </a:p>
      </dgm:t>
    </dgm:pt>
    <dgm:pt modelId="{1C2A67B9-3588-4CD6-9B77-9363B1FD4EC4}" type="parTrans" cxnId="{D09CCFDE-7D1F-4676-B683-4BECFDEE06E4}">
      <dgm:prSet/>
      <dgm:spPr/>
      <dgm:t>
        <a:bodyPr/>
        <a:lstStyle/>
        <a:p>
          <a:endParaRPr lang="en-US"/>
        </a:p>
      </dgm:t>
    </dgm:pt>
    <dgm:pt modelId="{B6AE9F87-7D1D-44AD-87EE-004125FB80CE}" type="sibTrans" cxnId="{D09CCFDE-7D1F-4676-B683-4BECFDEE06E4}">
      <dgm:prSet/>
      <dgm:spPr/>
      <dgm:t>
        <a:bodyPr/>
        <a:lstStyle/>
        <a:p>
          <a:endParaRPr lang="en-US"/>
        </a:p>
      </dgm:t>
    </dgm:pt>
    <dgm:pt modelId="{5EE34B3B-C667-4DE7-8AB5-C137380B9DBE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Eligible students can receive up to $5,000 to cover any remaining tuition and mandatory fees per academic year.</a:t>
          </a:r>
        </a:p>
      </dgm:t>
    </dgm:pt>
    <dgm:pt modelId="{04544FBC-4E25-40AC-A5D0-6D66F5308C8B}" type="parTrans" cxnId="{9C85C0EE-FF8C-4AB3-A757-B29FFB27B6B3}">
      <dgm:prSet/>
      <dgm:spPr/>
      <dgm:t>
        <a:bodyPr/>
        <a:lstStyle/>
        <a:p>
          <a:endParaRPr lang="en-US"/>
        </a:p>
      </dgm:t>
    </dgm:pt>
    <dgm:pt modelId="{4F484D33-0E82-4ABE-96CF-41865430E9D0}" type="sibTrans" cxnId="{9C85C0EE-FF8C-4AB3-A757-B29FFB27B6B3}">
      <dgm:prSet/>
      <dgm:spPr/>
      <dgm:t>
        <a:bodyPr/>
        <a:lstStyle/>
        <a:p>
          <a:endParaRPr lang="en-US"/>
        </a:p>
      </dgm:t>
    </dgm:pt>
    <dgm:pt modelId="{B249D650-67D9-4426-AFEB-9F0930DB0AE8}" type="pres">
      <dgm:prSet presAssocID="{13BC1D7D-460F-459A-BA5E-E35ECBF63760}" presName="linear" presStyleCnt="0">
        <dgm:presLayoutVars>
          <dgm:animLvl val="lvl"/>
          <dgm:resizeHandles val="exact"/>
        </dgm:presLayoutVars>
      </dgm:prSet>
      <dgm:spPr/>
    </dgm:pt>
    <dgm:pt modelId="{71855728-13AD-4ED8-AE46-E7089F818D4F}" type="pres">
      <dgm:prSet presAssocID="{A8DCC7B5-15A7-4EC3-8316-AC20488674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01C55F5-226B-45EC-BCA3-31ABCA3A2F43}" type="pres">
      <dgm:prSet presAssocID="{B6991DA3-6F49-4EA7-9BEE-0B863C7A573E}" presName="spacer" presStyleCnt="0"/>
      <dgm:spPr/>
    </dgm:pt>
    <dgm:pt modelId="{5D0C3C36-5F35-48BE-9234-4B4BFA41537D}" type="pres">
      <dgm:prSet presAssocID="{9FF4C871-EE03-4CB2-90DD-496AE1FC217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75D5E89-D405-4E48-BAC1-3BEC38491D26}" type="pres">
      <dgm:prSet presAssocID="{3B0CFA2B-EFC7-426D-83CF-06DAC752EDCC}" presName="spacer" presStyleCnt="0"/>
      <dgm:spPr/>
    </dgm:pt>
    <dgm:pt modelId="{A0D9853F-BCDF-4B16-8A0B-6210FBC58956}" type="pres">
      <dgm:prSet presAssocID="{32029CF4-62E9-4EC6-A13E-D0752C395E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CB17C99-797A-4984-8545-B5081F2E9783}" type="pres">
      <dgm:prSet presAssocID="{741F0A0C-C746-4E06-BBE9-B053A793B3BE}" presName="spacer" presStyleCnt="0"/>
      <dgm:spPr/>
    </dgm:pt>
    <dgm:pt modelId="{C3C427A6-FF5E-47CE-A951-0420711B391B}" type="pres">
      <dgm:prSet presAssocID="{9363FC57-61C2-491C-8186-64973781A2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8106A78-B263-4EED-BA19-F13A645FB826}" type="pres">
      <dgm:prSet presAssocID="{B6AE9F87-7D1D-44AD-87EE-004125FB80CE}" presName="spacer" presStyleCnt="0"/>
      <dgm:spPr/>
    </dgm:pt>
    <dgm:pt modelId="{54A036B7-4D06-42D2-A88F-F82E73ECC4FE}" type="pres">
      <dgm:prSet presAssocID="{5EE34B3B-C667-4DE7-8AB5-C137380B9DB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4FE824-1257-440B-8098-771D8533974A}" type="presOf" srcId="{A8DCC7B5-15A7-4EC3-8316-AC20488674C9}" destId="{71855728-13AD-4ED8-AE46-E7089F818D4F}" srcOrd="0" destOrd="0" presId="urn:microsoft.com/office/officeart/2005/8/layout/vList2"/>
    <dgm:cxn modelId="{AC868F57-4F0F-4386-B8B6-33E5E9CB6002}" type="presOf" srcId="{13BC1D7D-460F-459A-BA5E-E35ECBF63760}" destId="{B249D650-67D9-4426-AFEB-9F0930DB0AE8}" srcOrd="0" destOrd="0" presId="urn:microsoft.com/office/officeart/2005/8/layout/vList2"/>
    <dgm:cxn modelId="{9A886A58-6357-4403-BC9A-B9F080F98861}" srcId="{13BC1D7D-460F-459A-BA5E-E35ECBF63760}" destId="{9FF4C871-EE03-4CB2-90DD-496AE1FC217D}" srcOrd="1" destOrd="0" parTransId="{A704BB96-3E4C-46A3-BE83-F1686A7BC723}" sibTransId="{3B0CFA2B-EFC7-426D-83CF-06DAC752EDCC}"/>
    <dgm:cxn modelId="{F548E1A5-F90C-4843-B03C-E8E908AE30CD}" type="presOf" srcId="{5EE34B3B-C667-4DE7-8AB5-C137380B9DBE}" destId="{54A036B7-4D06-42D2-A88F-F82E73ECC4FE}" srcOrd="0" destOrd="0" presId="urn:microsoft.com/office/officeart/2005/8/layout/vList2"/>
    <dgm:cxn modelId="{C9A0B4A6-3EF9-48B8-B080-DC42EF5FB347}" type="presOf" srcId="{9FF4C871-EE03-4CB2-90DD-496AE1FC217D}" destId="{5D0C3C36-5F35-48BE-9234-4B4BFA41537D}" srcOrd="0" destOrd="0" presId="urn:microsoft.com/office/officeart/2005/8/layout/vList2"/>
    <dgm:cxn modelId="{E0A07EBC-BB40-42D9-BB5D-603A9EFAE08B}" type="presOf" srcId="{32029CF4-62E9-4EC6-A13E-D0752C395E52}" destId="{A0D9853F-BCDF-4B16-8A0B-6210FBC58956}" srcOrd="0" destOrd="0" presId="urn:microsoft.com/office/officeart/2005/8/layout/vList2"/>
    <dgm:cxn modelId="{AC72DBC7-C14E-4235-B71F-8C2C5A7A7C81}" srcId="{13BC1D7D-460F-459A-BA5E-E35ECBF63760}" destId="{32029CF4-62E9-4EC6-A13E-D0752C395E52}" srcOrd="2" destOrd="0" parTransId="{66D06DE5-0309-4C18-A14E-9AA83BC74F0C}" sibTransId="{741F0A0C-C746-4E06-BBE9-B053A793B3BE}"/>
    <dgm:cxn modelId="{D09CCFDE-7D1F-4676-B683-4BECFDEE06E4}" srcId="{13BC1D7D-460F-459A-BA5E-E35ECBF63760}" destId="{9363FC57-61C2-491C-8186-64973781A262}" srcOrd="3" destOrd="0" parTransId="{1C2A67B9-3588-4CD6-9B77-9363B1FD4EC4}" sibTransId="{B6AE9F87-7D1D-44AD-87EE-004125FB80CE}"/>
    <dgm:cxn modelId="{A0B405EA-C8A6-4647-9A3C-5BE01E6E396E}" type="presOf" srcId="{9363FC57-61C2-491C-8186-64973781A262}" destId="{C3C427A6-FF5E-47CE-A951-0420711B391B}" srcOrd="0" destOrd="0" presId="urn:microsoft.com/office/officeart/2005/8/layout/vList2"/>
    <dgm:cxn modelId="{2C0987EA-8C48-4E2E-B8D2-65A56C48BE87}" srcId="{13BC1D7D-460F-459A-BA5E-E35ECBF63760}" destId="{A8DCC7B5-15A7-4EC3-8316-AC20488674C9}" srcOrd="0" destOrd="0" parTransId="{C3CB1B58-A5CC-4F1F-9375-B808F03F769F}" sibTransId="{B6991DA3-6F49-4EA7-9BEE-0B863C7A573E}"/>
    <dgm:cxn modelId="{9C85C0EE-FF8C-4AB3-A757-B29FFB27B6B3}" srcId="{13BC1D7D-460F-459A-BA5E-E35ECBF63760}" destId="{5EE34B3B-C667-4DE7-8AB5-C137380B9DBE}" srcOrd="4" destOrd="0" parTransId="{04544FBC-4E25-40AC-A5D0-6D66F5308C8B}" sibTransId="{4F484D33-0E82-4ABE-96CF-41865430E9D0}"/>
    <dgm:cxn modelId="{646E4CFB-07AD-4AF9-9367-FEBE5BAF98BD}" type="presParOf" srcId="{B249D650-67D9-4426-AFEB-9F0930DB0AE8}" destId="{71855728-13AD-4ED8-AE46-E7089F818D4F}" srcOrd="0" destOrd="0" presId="urn:microsoft.com/office/officeart/2005/8/layout/vList2"/>
    <dgm:cxn modelId="{44961800-6764-41C9-9594-E43111DE1EBA}" type="presParOf" srcId="{B249D650-67D9-4426-AFEB-9F0930DB0AE8}" destId="{201C55F5-226B-45EC-BCA3-31ABCA3A2F43}" srcOrd="1" destOrd="0" presId="urn:microsoft.com/office/officeart/2005/8/layout/vList2"/>
    <dgm:cxn modelId="{5A17BF8E-E419-4FB9-A197-517CE38D46A4}" type="presParOf" srcId="{B249D650-67D9-4426-AFEB-9F0930DB0AE8}" destId="{5D0C3C36-5F35-48BE-9234-4B4BFA41537D}" srcOrd="2" destOrd="0" presId="urn:microsoft.com/office/officeart/2005/8/layout/vList2"/>
    <dgm:cxn modelId="{4CCDECEA-A3B7-4AFE-B796-B9ED02E59F1E}" type="presParOf" srcId="{B249D650-67D9-4426-AFEB-9F0930DB0AE8}" destId="{775D5E89-D405-4E48-BAC1-3BEC38491D26}" srcOrd="3" destOrd="0" presId="urn:microsoft.com/office/officeart/2005/8/layout/vList2"/>
    <dgm:cxn modelId="{1DFD43D5-6921-419F-8F47-EB8A92EAB54F}" type="presParOf" srcId="{B249D650-67D9-4426-AFEB-9F0930DB0AE8}" destId="{A0D9853F-BCDF-4B16-8A0B-6210FBC58956}" srcOrd="4" destOrd="0" presId="urn:microsoft.com/office/officeart/2005/8/layout/vList2"/>
    <dgm:cxn modelId="{1074AD02-D9E1-4AA4-94D7-BF7508FF99F0}" type="presParOf" srcId="{B249D650-67D9-4426-AFEB-9F0930DB0AE8}" destId="{FCB17C99-797A-4984-8545-B5081F2E9783}" srcOrd="5" destOrd="0" presId="urn:microsoft.com/office/officeart/2005/8/layout/vList2"/>
    <dgm:cxn modelId="{9E97437F-8C8D-4992-9D33-FB67C46B600B}" type="presParOf" srcId="{B249D650-67D9-4426-AFEB-9F0930DB0AE8}" destId="{C3C427A6-FF5E-47CE-A951-0420711B391B}" srcOrd="6" destOrd="0" presId="urn:microsoft.com/office/officeart/2005/8/layout/vList2"/>
    <dgm:cxn modelId="{075B70D0-8C16-419B-B1F1-93F2E7B2073C}" type="presParOf" srcId="{B249D650-67D9-4426-AFEB-9F0930DB0AE8}" destId="{18106A78-B263-4EED-BA19-F13A645FB826}" srcOrd="7" destOrd="0" presId="urn:microsoft.com/office/officeart/2005/8/layout/vList2"/>
    <dgm:cxn modelId="{43DC7692-5224-48D5-8658-6482BB94EBAD}" type="presParOf" srcId="{B249D650-67D9-4426-AFEB-9F0930DB0AE8}" destId="{54A036B7-4D06-42D2-A88F-F82E73ECC4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C1D7D-460F-459A-BA5E-E35ECBF637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CC7B5-15A7-4EC3-8316-AC20488674C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Complete the MSFAA through the MDCAPS portal by </a:t>
          </a:r>
          <a:r>
            <a:rPr lang="en-US" sz="2000" b="1" dirty="0">
              <a:solidFill>
                <a:schemeClr val="accent4">
                  <a:lumMod val="20000"/>
                  <a:lumOff val="80000"/>
                </a:schemeClr>
              </a:solidFill>
            </a:rPr>
            <a:t>March 1</a:t>
          </a:r>
          <a:r>
            <a:rPr lang="en-US" sz="2000" b="1" baseline="30000" dirty="0">
              <a:solidFill>
                <a:schemeClr val="accent4">
                  <a:lumMod val="20000"/>
                  <a:lumOff val="80000"/>
                </a:schemeClr>
              </a:solidFill>
            </a:rPr>
            <a:t>st</a:t>
          </a:r>
          <a:r>
            <a:rPr lang="en-US" sz="2000" b="1" dirty="0">
              <a:solidFill>
                <a:schemeClr val="accent4">
                  <a:lumMod val="20000"/>
                  <a:lumOff val="80000"/>
                </a:schemeClr>
              </a:solidFill>
            </a:rPr>
            <a:t> </a:t>
          </a:r>
          <a:r>
            <a:rPr lang="en-US" sz="2000" b="1" dirty="0">
              <a:solidFill>
                <a:schemeClr val="bg1"/>
              </a:solidFill>
            </a:rPr>
            <a:t>every academic year to be considered for all available scholarships</a:t>
          </a:r>
          <a:r>
            <a:rPr lang="en-US" sz="1800" b="1" dirty="0">
              <a:solidFill>
                <a:schemeClr val="bg1"/>
              </a:solidFill>
            </a:rPr>
            <a:t>.</a:t>
          </a:r>
        </a:p>
      </dgm:t>
    </dgm:pt>
    <dgm:pt modelId="{C3CB1B58-A5CC-4F1F-9375-B808F03F769F}" type="parTrans" cxnId="{2C0987EA-8C48-4E2E-B8D2-65A56C48BE87}">
      <dgm:prSet/>
      <dgm:spPr/>
      <dgm:t>
        <a:bodyPr/>
        <a:lstStyle/>
        <a:p>
          <a:endParaRPr lang="en-US"/>
        </a:p>
      </dgm:t>
    </dgm:pt>
    <dgm:pt modelId="{B6991DA3-6F49-4EA7-9BEE-0B863C7A573E}" type="sibTrans" cxnId="{2C0987EA-8C48-4E2E-B8D2-65A56C48BE87}">
      <dgm:prSet/>
      <dgm:spPr/>
      <dgm:t>
        <a:bodyPr/>
        <a:lstStyle/>
        <a:p>
          <a:endParaRPr lang="en-US"/>
        </a:p>
      </dgm:t>
    </dgm:pt>
    <dgm:pt modelId="{9FF4C871-EE03-4CB2-90DD-496AE1FC217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Eligible for various Maryland State scholarships and grants. </a:t>
          </a:r>
        </a:p>
      </dgm:t>
    </dgm:pt>
    <dgm:pt modelId="{A704BB96-3E4C-46A3-BE83-F1686A7BC723}" type="parTrans" cxnId="{9A886A58-6357-4403-BC9A-B9F080F98861}">
      <dgm:prSet/>
      <dgm:spPr/>
      <dgm:t>
        <a:bodyPr/>
        <a:lstStyle/>
        <a:p>
          <a:endParaRPr lang="en-US"/>
        </a:p>
      </dgm:t>
    </dgm:pt>
    <dgm:pt modelId="{3B0CFA2B-EFC7-426D-83CF-06DAC752EDCC}" type="sibTrans" cxnId="{9A886A58-6357-4403-BC9A-B9F080F98861}">
      <dgm:prSet/>
      <dgm:spPr/>
      <dgm:t>
        <a:bodyPr/>
        <a:lstStyle/>
        <a:p>
          <a:endParaRPr lang="en-US"/>
        </a:p>
      </dgm:t>
    </dgm:pt>
    <dgm:pt modelId="{32029CF4-62E9-4EC6-A13E-D0752C395E5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FAQs for the MSFAA are available on MHEC’s website.</a:t>
          </a:r>
        </a:p>
      </dgm:t>
    </dgm:pt>
    <dgm:pt modelId="{66D06DE5-0309-4C18-A14E-9AA83BC74F0C}" type="parTrans" cxnId="{AC72DBC7-C14E-4235-B71F-8C2C5A7A7C81}">
      <dgm:prSet/>
      <dgm:spPr/>
      <dgm:t>
        <a:bodyPr/>
        <a:lstStyle/>
        <a:p>
          <a:endParaRPr lang="en-US"/>
        </a:p>
      </dgm:t>
    </dgm:pt>
    <dgm:pt modelId="{741F0A0C-C746-4E06-BBE9-B053A793B3BE}" type="sibTrans" cxnId="{AC72DBC7-C14E-4235-B71F-8C2C5A7A7C81}">
      <dgm:prSet/>
      <dgm:spPr/>
      <dgm:t>
        <a:bodyPr/>
        <a:lstStyle/>
        <a:p>
          <a:endParaRPr lang="en-US"/>
        </a:p>
      </dgm:t>
    </dgm:pt>
    <dgm:pt modelId="{9363FC57-61C2-491C-8186-64973781A26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+mn-lt"/>
            </a:rPr>
            <a:t>Maryland Dream Act – allows undocumented immigrants to receive in-state tuition at AACC. The qualification for this special rate is available on AACC website. </a:t>
          </a:r>
          <a:endParaRPr lang="en-US" sz="2000" b="1" dirty="0">
            <a:solidFill>
              <a:schemeClr val="bg1"/>
            </a:solidFill>
          </a:endParaRPr>
        </a:p>
      </dgm:t>
    </dgm:pt>
    <dgm:pt modelId="{1C2A67B9-3588-4CD6-9B77-9363B1FD4EC4}" type="parTrans" cxnId="{D09CCFDE-7D1F-4676-B683-4BECFDEE06E4}">
      <dgm:prSet/>
      <dgm:spPr/>
      <dgm:t>
        <a:bodyPr/>
        <a:lstStyle/>
        <a:p>
          <a:endParaRPr lang="en-US"/>
        </a:p>
      </dgm:t>
    </dgm:pt>
    <dgm:pt modelId="{B6AE9F87-7D1D-44AD-87EE-004125FB80CE}" type="sibTrans" cxnId="{D09CCFDE-7D1F-4676-B683-4BECFDEE06E4}">
      <dgm:prSet/>
      <dgm:spPr/>
      <dgm:t>
        <a:bodyPr/>
        <a:lstStyle/>
        <a:p>
          <a:endParaRPr lang="en-US"/>
        </a:p>
      </dgm:t>
    </dgm:pt>
    <dgm:pt modelId="{B249D650-67D9-4426-AFEB-9F0930DB0AE8}" type="pres">
      <dgm:prSet presAssocID="{13BC1D7D-460F-459A-BA5E-E35ECBF63760}" presName="linear" presStyleCnt="0">
        <dgm:presLayoutVars>
          <dgm:animLvl val="lvl"/>
          <dgm:resizeHandles val="exact"/>
        </dgm:presLayoutVars>
      </dgm:prSet>
      <dgm:spPr/>
    </dgm:pt>
    <dgm:pt modelId="{71855728-13AD-4ED8-AE46-E7089F818D4F}" type="pres">
      <dgm:prSet presAssocID="{A8DCC7B5-15A7-4EC3-8316-AC20488674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1C55F5-226B-45EC-BCA3-31ABCA3A2F43}" type="pres">
      <dgm:prSet presAssocID="{B6991DA3-6F49-4EA7-9BEE-0B863C7A573E}" presName="spacer" presStyleCnt="0"/>
      <dgm:spPr/>
    </dgm:pt>
    <dgm:pt modelId="{5D0C3C36-5F35-48BE-9234-4B4BFA41537D}" type="pres">
      <dgm:prSet presAssocID="{9FF4C871-EE03-4CB2-90DD-496AE1FC21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5D5E89-D405-4E48-BAC1-3BEC38491D26}" type="pres">
      <dgm:prSet presAssocID="{3B0CFA2B-EFC7-426D-83CF-06DAC752EDCC}" presName="spacer" presStyleCnt="0"/>
      <dgm:spPr/>
    </dgm:pt>
    <dgm:pt modelId="{A0D9853F-BCDF-4B16-8A0B-6210FBC58956}" type="pres">
      <dgm:prSet presAssocID="{32029CF4-62E9-4EC6-A13E-D0752C395E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B17C99-797A-4984-8545-B5081F2E9783}" type="pres">
      <dgm:prSet presAssocID="{741F0A0C-C746-4E06-BBE9-B053A793B3BE}" presName="spacer" presStyleCnt="0"/>
      <dgm:spPr/>
    </dgm:pt>
    <dgm:pt modelId="{C3C427A6-FF5E-47CE-A951-0420711B391B}" type="pres">
      <dgm:prSet presAssocID="{9363FC57-61C2-491C-8186-64973781A2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44FE824-1257-440B-8098-771D8533974A}" type="presOf" srcId="{A8DCC7B5-15A7-4EC3-8316-AC20488674C9}" destId="{71855728-13AD-4ED8-AE46-E7089F818D4F}" srcOrd="0" destOrd="0" presId="urn:microsoft.com/office/officeart/2005/8/layout/vList2"/>
    <dgm:cxn modelId="{AC868F57-4F0F-4386-B8B6-33E5E9CB6002}" type="presOf" srcId="{13BC1D7D-460F-459A-BA5E-E35ECBF63760}" destId="{B249D650-67D9-4426-AFEB-9F0930DB0AE8}" srcOrd="0" destOrd="0" presId="urn:microsoft.com/office/officeart/2005/8/layout/vList2"/>
    <dgm:cxn modelId="{9A886A58-6357-4403-BC9A-B9F080F98861}" srcId="{13BC1D7D-460F-459A-BA5E-E35ECBF63760}" destId="{9FF4C871-EE03-4CB2-90DD-496AE1FC217D}" srcOrd="1" destOrd="0" parTransId="{A704BB96-3E4C-46A3-BE83-F1686A7BC723}" sibTransId="{3B0CFA2B-EFC7-426D-83CF-06DAC752EDCC}"/>
    <dgm:cxn modelId="{C9A0B4A6-3EF9-48B8-B080-DC42EF5FB347}" type="presOf" srcId="{9FF4C871-EE03-4CB2-90DD-496AE1FC217D}" destId="{5D0C3C36-5F35-48BE-9234-4B4BFA41537D}" srcOrd="0" destOrd="0" presId="urn:microsoft.com/office/officeart/2005/8/layout/vList2"/>
    <dgm:cxn modelId="{E0A07EBC-BB40-42D9-BB5D-603A9EFAE08B}" type="presOf" srcId="{32029CF4-62E9-4EC6-A13E-D0752C395E52}" destId="{A0D9853F-BCDF-4B16-8A0B-6210FBC58956}" srcOrd="0" destOrd="0" presId="urn:microsoft.com/office/officeart/2005/8/layout/vList2"/>
    <dgm:cxn modelId="{AC72DBC7-C14E-4235-B71F-8C2C5A7A7C81}" srcId="{13BC1D7D-460F-459A-BA5E-E35ECBF63760}" destId="{32029CF4-62E9-4EC6-A13E-D0752C395E52}" srcOrd="2" destOrd="0" parTransId="{66D06DE5-0309-4C18-A14E-9AA83BC74F0C}" sibTransId="{741F0A0C-C746-4E06-BBE9-B053A793B3BE}"/>
    <dgm:cxn modelId="{D09CCFDE-7D1F-4676-B683-4BECFDEE06E4}" srcId="{13BC1D7D-460F-459A-BA5E-E35ECBF63760}" destId="{9363FC57-61C2-491C-8186-64973781A262}" srcOrd="3" destOrd="0" parTransId="{1C2A67B9-3588-4CD6-9B77-9363B1FD4EC4}" sibTransId="{B6AE9F87-7D1D-44AD-87EE-004125FB80CE}"/>
    <dgm:cxn modelId="{A0B405EA-C8A6-4647-9A3C-5BE01E6E396E}" type="presOf" srcId="{9363FC57-61C2-491C-8186-64973781A262}" destId="{C3C427A6-FF5E-47CE-A951-0420711B391B}" srcOrd="0" destOrd="0" presId="urn:microsoft.com/office/officeart/2005/8/layout/vList2"/>
    <dgm:cxn modelId="{2C0987EA-8C48-4E2E-B8D2-65A56C48BE87}" srcId="{13BC1D7D-460F-459A-BA5E-E35ECBF63760}" destId="{A8DCC7B5-15A7-4EC3-8316-AC20488674C9}" srcOrd="0" destOrd="0" parTransId="{C3CB1B58-A5CC-4F1F-9375-B808F03F769F}" sibTransId="{B6991DA3-6F49-4EA7-9BEE-0B863C7A573E}"/>
    <dgm:cxn modelId="{646E4CFB-07AD-4AF9-9367-FEBE5BAF98BD}" type="presParOf" srcId="{B249D650-67D9-4426-AFEB-9F0930DB0AE8}" destId="{71855728-13AD-4ED8-AE46-E7089F818D4F}" srcOrd="0" destOrd="0" presId="urn:microsoft.com/office/officeart/2005/8/layout/vList2"/>
    <dgm:cxn modelId="{44961800-6764-41C9-9594-E43111DE1EBA}" type="presParOf" srcId="{B249D650-67D9-4426-AFEB-9F0930DB0AE8}" destId="{201C55F5-226B-45EC-BCA3-31ABCA3A2F43}" srcOrd="1" destOrd="0" presId="urn:microsoft.com/office/officeart/2005/8/layout/vList2"/>
    <dgm:cxn modelId="{5A17BF8E-E419-4FB9-A197-517CE38D46A4}" type="presParOf" srcId="{B249D650-67D9-4426-AFEB-9F0930DB0AE8}" destId="{5D0C3C36-5F35-48BE-9234-4B4BFA41537D}" srcOrd="2" destOrd="0" presId="urn:microsoft.com/office/officeart/2005/8/layout/vList2"/>
    <dgm:cxn modelId="{4CCDECEA-A3B7-4AFE-B796-B9ED02E59F1E}" type="presParOf" srcId="{B249D650-67D9-4426-AFEB-9F0930DB0AE8}" destId="{775D5E89-D405-4E48-BAC1-3BEC38491D26}" srcOrd="3" destOrd="0" presId="urn:microsoft.com/office/officeart/2005/8/layout/vList2"/>
    <dgm:cxn modelId="{1DFD43D5-6921-419F-8F47-EB8A92EAB54F}" type="presParOf" srcId="{B249D650-67D9-4426-AFEB-9F0930DB0AE8}" destId="{A0D9853F-BCDF-4B16-8A0B-6210FBC58956}" srcOrd="4" destOrd="0" presId="urn:microsoft.com/office/officeart/2005/8/layout/vList2"/>
    <dgm:cxn modelId="{1074AD02-D9E1-4AA4-94D7-BF7508FF99F0}" type="presParOf" srcId="{B249D650-67D9-4426-AFEB-9F0930DB0AE8}" destId="{FCB17C99-797A-4984-8545-B5081F2E9783}" srcOrd="5" destOrd="0" presId="urn:microsoft.com/office/officeart/2005/8/layout/vList2"/>
    <dgm:cxn modelId="{9E97437F-8C8D-4992-9D33-FB67C46B600B}" type="presParOf" srcId="{B249D650-67D9-4426-AFEB-9F0930DB0AE8}" destId="{C3C427A6-FF5E-47CE-A951-0420711B39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55728-13AD-4ED8-AE46-E7089F818D4F}">
      <dsp:nvSpPr>
        <dsp:cNvPr id="0" name=""/>
        <dsp:cNvSpPr/>
      </dsp:nvSpPr>
      <dsp:spPr>
        <a:xfrm>
          <a:off x="0" y="21671"/>
          <a:ext cx="6703317" cy="95471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Howard P. Rawlings Education Assistance Grant (EAG)</a:t>
          </a:r>
        </a:p>
      </dsp:txBody>
      <dsp:txXfrm>
        <a:off x="46606" y="68277"/>
        <a:ext cx="6610105" cy="861507"/>
      </dsp:txXfrm>
    </dsp:sp>
    <dsp:sp modelId="{5D0C3C36-5F35-48BE-9234-4B4BFA41537D}">
      <dsp:nvSpPr>
        <dsp:cNvPr id="0" name=""/>
        <dsp:cNvSpPr/>
      </dsp:nvSpPr>
      <dsp:spPr>
        <a:xfrm>
          <a:off x="0" y="1045511"/>
          <a:ext cx="6703317" cy="95471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Howard P. Rawlings Guaranteed Access Grant (GAG)</a:t>
          </a:r>
        </a:p>
      </dsp:txBody>
      <dsp:txXfrm>
        <a:off x="46606" y="1092117"/>
        <a:ext cx="6610105" cy="861507"/>
      </dsp:txXfrm>
    </dsp:sp>
    <dsp:sp modelId="{A0D9853F-BCDF-4B16-8A0B-6210FBC58956}">
      <dsp:nvSpPr>
        <dsp:cNvPr id="0" name=""/>
        <dsp:cNvSpPr/>
      </dsp:nvSpPr>
      <dsp:spPr>
        <a:xfrm>
          <a:off x="0" y="2069351"/>
          <a:ext cx="6703317" cy="95471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Delegate &amp; Senatorial Scholarships</a:t>
          </a:r>
        </a:p>
      </dsp:txBody>
      <dsp:txXfrm>
        <a:off x="46606" y="2115957"/>
        <a:ext cx="6610105" cy="861507"/>
      </dsp:txXfrm>
    </dsp:sp>
    <dsp:sp modelId="{C3C427A6-FF5E-47CE-A951-0420711B391B}">
      <dsp:nvSpPr>
        <dsp:cNvPr id="0" name=""/>
        <dsp:cNvSpPr/>
      </dsp:nvSpPr>
      <dsp:spPr>
        <a:xfrm>
          <a:off x="0" y="3093191"/>
          <a:ext cx="6703317" cy="95471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Maryland Community College Promise Scholarship</a:t>
          </a:r>
        </a:p>
      </dsp:txBody>
      <dsp:txXfrm>
        <a:off x="46606" y="3139797"/>
        <a:ext cx="6610105" cy="86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55728-13AD-4ED8-AE46-E7089F818D4F}">
      <dsp:nvSpPr>
        <dsp:cNvPr id="0" name=""/>
        <dsp:cNvSpPr/>
      </dsp:nvSpPr>
      <dsp:spPr>
        <a:xfrm>
          <a:off x="0" y="2510"/>
          <a:ext cx="6703317" cy="7956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Enroll in a full-time or part-time credit-bearing degree program.</a:t>
          </a:r>
        </a:p>
      </dsp:txBody>
      <dsp:txXfrm>
        <a:off x="38838" y="41348"/>
        <a:ext cx="6625641" cy="717924"/>
      </dsp:txXfrm>
    </dsp:sp>
    <dsp:sp modelId="{5D0C3C36-5F35-48BE-9234-4B4BFA41537D}">
      <dsp:nvSpPr>
        <dsp:cNvPr id="0" name=""/>
        <dsp:cNvSpPr/>
      </dsp:nvSpPr>
      <dsp:spPr>
        <a:xfrm>
          <a:off x="0" y="855710"/>
          <a:ext cx="6703317" cy="7956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Eligible for in-state tuition and enrolled at your local community college. </a:t>
          </a:r>
        </a:p>
      </dsp:txBody>
      <dsp:txXfrm>
        <a:off x="38838" y="894548"/>
        <a:ext cx="6625641" cy="717924"/>
      </dsp:txXfrm>
    </dsp:sp>
    <dsp:sp modelId="{A0D9853F-BCDF-4B16-8A0B-6210FBC58956}">
      <dsp:nvSpPr>
        <dsp:cNvPr id="0" name=""/>
        <dsp:cNvSpPr/>
      </dsp:nvSpPr>
      <dsp:spPr>
        <a:xfrm>
          <a:off x="0" y="1708910"/>
          <a:ext cx="6703317" cy="7956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Meet GPA requirements and maintain a minimum 2.5 GPA after enrollment.</a:t>
          </a:r>
        </a:p>
      </dsp:txBody>
      <dsp:txXfrm>
        <a:off x="38838" y="1747748"/>
        <a:ext cx="6625641" cy="717924"/>
      </dsp:txXfrm>
    </dsp:sp>
    <dsp:sp modelId="{C3C427A6-FF5E-47CE-A951-0420711B391B}">
      <dsp:nvSpPr>
        <dsp:cNvPr id="0" name=""/>
        <dsp:cNvSpPr/>
      </dsp:nvSpPr>
      <dsp:spPr>
        <a:xfrm>
          <a:off x="0" y="2562110"/>
          <a:ext cx="6703317" cy="7956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Annual income of $100,000 if single-parent household, $150,000 if two-parent household.</a:t>
          </a:r>
        </a:p>
      </dsp:txBody>
      <dsp:txXfrm>
        <a:off x="38838" y="2600948"/>
        <a:ext cx="6625641" cy="717924"/>
      </dsp:txXfrm>
    </dsp:sp>
    <dsp:sp modelId="{54A036B7-4D06-42D2-A88F-F82E73ECC4FE}">
      <dsp:nvSpPr>
        <dsp:cNvPr id="0" name=""/>
        <dsp:cNvSpPr/>
      </dsp:nvSpPr>
      <dsp:spPr>
        <a:xfrm>
          <a:off x="0" y="3415309"/>
          <a:ext cx="6703317" cy="7956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Eligible students can receive up to $5,000 to cover any remaining tuition and mandatory fees per academic year.</a:t>
          </a:r>
        </a:p>
      </dsp:txBody>
      <dsp:txXfrm>
        <a:off x="38838" y="3454147"/>
        <a:ext cx="6625641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55728-13AD-4ED8-AE46-E7089F818D4F}">
      <dsp:nvSpPr>
        <dsp:cNvPr id="0" name=""/>
        <dsp:cNvSpPr/>
      </dsp:nvSpPr>
      <dsp:spPr>
        <a:xfrm>
          <a:off x="0" y="2136"/>
          <a:ext cx="6703317" cy="104180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Complete the MSFAA through the MDCAPS portal by </a:t>
          </a:r>
          <a:r>
            <a:rPr lang="en-US" sz="20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March 1</a:t>
          </a:r>
          <a:r>
            <a:rPr lang="en-US" sz="2000" b="1" kern="1200" baseline="30000" dirty="0">
              <a:solidFill>
                <a:schemeClr val="accent4">
                  <a:lumMod val="20000"/>
                  <a:lumOff val="80000"/>
                </a:schemeClr>
              </a:solidFill>
            </a:rPr>
            <a:t>st</a:t>
          </a:r>
          <a:r>
            <a:rPr lang="en-US" sz="20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 </a:t>
          </a:r>
          <a:r>
            <a:rPr lang="en-US" sz="2000" b="1" kern="1200" dirty="0">
              <a:solidFill>
                <a:schemeClr val="bg1"/>
              </a:solidFill>
            </a:rPr>
            <a:t>every academic year to be considered for all available scholarships</a:t>
          </a:r>
          <a:r>
            <a:rPr lang="en-US" sz="1800" b="1" kern="1200" dirty="0">
              <a:solidFill>
                <a:schemeClr val="bg1"/>
              </a:solidFill>
            </a:rPr>
            <a:t>.</a:t>
          </a:r>
        </a:p>
      </dsp:txBody>
      <dsp:txXfrm>
        <a:off x="50857" y="52993"/>
        <a:ext cx="6601603" cy="940088"/>
      </dsp:txXfrm>
    </dsp:sp>
    <dsp:sp modelId="{5D0C3C36-5F35-48BE-9234-4B4BFA41537D}">
      <dsp:nvSpPr>
        <dsp:cNvPr id="0" name=""/>
        <dsp:cNvSpPr/>
      </dsp:nvSpPr>
      <dsp:spPr>
        <a:xfrm>
          <a:off x="0" y="1057579"/>
          <a:ext cx="6703317" cy="104180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Eligible for various Maryland State scholarships and grants. </a:t>
          </a:r>
        </a:p>
      </dsp:txBody>
      <dsp:txXfrm>
        <a:off x="50857" y="1108436"/>
        <a:ext cx="6601603" cy="940088"/>
      </dsp:txXfrm>
    </dsp:sp>
    <dsp:sp modelId="{A0D9853F-BCDF-4B16-8A0B-6210FBC58956}">
      <dsp:nvSpPr>
        <dsp:cNvPr id="0" name=""/>
        <dsp:cNvSpPr/>
      </dsp:nvSpPr>
      <dsp:spPr>
        <a:xfrm>
          <a:off x="0" y="2113022"/>
          <a:ext cx="6703317" cy="104180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FAQs for the MSFAA are available on MHEC’s website.</a:t>
          </a:r>
        </a:p>
      </dsp:txBody>
      <dsp:txXfrm>
        <a:off x="50857" y="2163879"/>
        <a:ext cx="6601603" cy="940088"/>
      </dsp:txXfrm>
    </dsp:sp>
    <dsp:sp modelId="{C3C427A6-FF5E-47CE-A951-0420711B391B}">
      <dsp:nvSpPr>
        <dsp:cNvPr id="0" name=""/>
        <dsp:cNvSpPr/>
      </dsp:nvSpPr>
      <dsp:spPr>
        <a:xfrm>
          <a:off x="0" y="3168466"/>
          <a:ext cx="6703317" cy="104180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+mn-lt"/>
            </a:rPr>
            <a:t>Maryland Dream Act – allows undocumented immigrants to receive in-state tuition at AACC. The qualification for this special rate is available on AACC website.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0857" y="3219323"/>
        <a:ext cx="6601603" cy="940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6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6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6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50238"/>
            <a:ext cx="10363200" cy="434932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Whitney Book"/>
                <a:cs typeface="Whitney Black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96633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efi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18238" y="1184275"/>
            <a:ext cx="10960228" cy="474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5" y="6291554"/>
            <a:ext cx="592667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3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88652" y="618127"/>
            <a:ext cx="10972800" cy="25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07582"/>
                </a:solidFill>
                <a:latin typeface="Whitney Book"/>
              </a:rPr>
              <a:t>ANNE ARUNDEL COMMUNITY COLLEGE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88651" y="1192697"/>
            <a:ext cx="1121566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8067" y="1192214"/>
            <a:ext cx="10972800" cy="4802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5" y="6291554"/>
            <a:ext cx="592667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0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efine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50585" y="1407288"/>
            <a:ext cx="7116233" cy="3054594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“This is a great </a:t>
            </a:r>
            <a:br>
              <a:rPr lang="en-US" dirty="0"/>
            </a:br>
            <a:r>
              <a:rPr lang="en-US" dirty="0"/>
              <a:t>slide for call-outs </a:t>
            </a:r>
            <a:br>
              <a:rPr lang="en-US" dirty="0"/>
            </a:br>
            <a:r>
              <a:rPr lang="en-US" dirty="0"/>
              <a:t>or inspirational </a:t>
            </a:r>
            <a:br>
              <a:rPr lang="en-US" dirty="0"/>
            </a:br>
            <a:r>
              <a:rPr lang="en-US" dirty="0"/>
              <a:t>quotes.”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50585" y="4736465"/>
            <a:ext cx="7116233" cy="5375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4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50585" y="949746"/>
            <a:ext cx="7116233" cy="3054594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“This is a great </a:t>
            </a:r>
            <a:br>
              <a:rPr lang="en-US" dirty="0"/>
            </a:br>
            <a:r>
              <a:rPr lang="en-US" dirty="0"/>
              <a:t>slide for call-outs </a:t>
            </a:r>
            <a:br>
              <a:rPr lang="en-US" dirty="0"/>
            </a:br>
            <a:r>
              <a:rPr lang="en-US" dirty="0"/>
              <a:t>or inspirational </a:t>
            </a:r>
            <a:br>
              <a:rPr lang="en-US" dirty="0"/>
            </a:br>
            <a:r>
              <a:rPr lang="en-US" dirty="0"/>
              <a:t>quotes.”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50585" y="4193113"/>
            <a:ext cx="7116233" cy="5375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2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efin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80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1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715" y="574432"/>
            <a:ext cx="11205420" cy="52708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5" y="6291554"/>
            <a:ext cx="592667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4082B-4DF4-5242-8621-54DBBF6E3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4813" y="6222742"/>
            <a:ext cx="5132322" cy="3421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7B8C4E-DFD0-AB4E-9BE2-82CAE54FF9A1}"/>
              </a:ext>
            </a:extLst>
          </p:cNvPr>
          <p:cNvCxnSpPr>
            <a:cxnSpLocks/>
          </p:cNvCxnSpPr>
          <p:nvPr userDrawn="1"/>
        </p:nvCxnSpPr>
        <p:spPr>
          <a:xfrm>
            <a:off x="471715" y="6068399"/>
            <a:ext cx="11226995" cy="0"/>
          </a:xfrm>
          <a:prstGeom prst="line">
            <a:avLst/>
          </a:prstGeom>
          <a:ln w="12700">
            <a:solidFill>
              <a:srgbClr val="0075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29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735D-AFFE-444F-8A92-8D6675D559C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217C-D174-45F4-91D9-F101C87EED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42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1189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8345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9108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2016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5888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6465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2071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0434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3147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0022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63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9857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715" y="574432"/>
            <a:ext cx="11205420" cy="52708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5" y="6291554"/>
            <a:ext cx="592667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4082B-4DF4-5242-8621-54DBBF6E3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44813" y="6222742"/>
            <a:ext cx="5132322" cy="3421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7B8C4E-DFD0-AB4E-9BE2-82CAE54FF9A1}"/>
              </a:ext>
            </a:extLst>
          </p:cNvPr>
          <p:cNvCxnSpPr>
            <a:cxnSpLocks/>
          </p:cNvCxnSpPr>
          <p:nvPr userDrawn="1"/>
        </p:nvCxnSpPr>
        <p:spPr>
          <a:xfrm>
            <a:off x="471715" y="6068399"/>
            <a:ext cx="11226995" cy="0"/>
          </a:xfrm>
          <a:prstGeom prst="line">
            <a:avLst/>
          </a:prstGeom>
          <a:ln w="12700">
            <a:solidFill>
              <a:srgbClr val="0075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161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th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9443A-DDD7-0722-D952-154FB449F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090A1-3FCC-5946-8C3A-D61EC36CE4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66215" y="2432693"/>
            <a:ext cx="5259570" cy="19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88651" y="1192697"/>
            <a:ext cx="1121566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  <a:p>
            <a:endParaRPr lang="en-US" sz="1800" dirty="0">
              <a:latin typeface="Whitney Book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7681" y="520862"/>
            <a:ext cx="11103186" cy="54735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5" y="6291554"/>
            <a:ext cx="592667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81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A5BF06-9760-DFC1-8148-AEAD13F1C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378774"/>
            <a:ext cx="10363200" cy="2698956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Whitney Book"/>
                <a:cs typeface="Whitney Black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AB310-3D28-13B5-FB28-5478FBEB5A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95412" y="5479226"/>
            <a:ext cx="7601175" cy="50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16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th Title -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FA5AD3-B16F-4E72-E168-E83D85E74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892" y="1592259"/>
            <a:ext cx="10860216" cy="45737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Whitney Book"/>
                <a:cs typeface="Whitney Black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A585067-FF4C-BAD8-175B-BDADEB6EA2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167" y="500863"/>
            <a:ext cx="2619134" cy="9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38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0th Title -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FA5AD3-B16F-4E72-E168-E83D85E74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892" y="1592259"/>
            <a:ext cx="10860216" cy="457376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007582"/>
                </a:solidFill>
                <a:latin typeface="Whitney Book"/>
                <a:cs typeface="Whitney Black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DCF34A-5DC5-47D9-7477-690BC67A6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1167" y="500863"/>
            <a:ext cx="2619133" cy="9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11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71715" y="1192196"/>
            <a:ext cx="11205420" cy="4825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5" y="6291554"/>
            <a:ext cx="592667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4082B-4DF4-5242-8621-54DBBF6E3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1715" y="360206"/>
            <a:ext cx="1287637" cy="4878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D8758-D060-0542-B66E-FE4390C9BEEC}"/>
              </a:ext>
            </a:extLst>
          </p:cNvPr>
          <p:cNvCxnSpPr>
            <a:cxnSpLocks/>
          </p:cNvCxnSpPr>
          <p:nvPr userDrawn="1"/>
        </p:nvCxnSpPr>
        <p:spPr>
          <a:xfrm>
            <a:off x="471715" y="975390"/>
            <a:ext cx="11226995" cy="0"/>
          </a:xfrm>
          <a:prstGeom prst="line">
            <a:avLst/>
          </a:prstGeom>
          <a:ln w="12700">
            <a:solidFill>
              <a:srgbClr val="0075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53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4EAA7E-F256-6447-AD9B-FE773E55760F}"/>
              </a:ext>
            </a:extLst>
          </p:cNvPr>
          <p:cNvSpPr/>
          <p:nvPr userDrawn="1"/>
        </p:nvSpPr>
        <p:spPr>
          <a:xfrm>
            <a:off x="756138" y="1"/>
            <a:ext cx="10679723" cy="54507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50585" y="797688"/>
            <a:ext cx="7116233" cy="3054594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“This is a great </a:t>
            </a:r>
            <a:br>
              <a:rPr lang="en-US" dirty="0"/>
            </a:br>
            <a:r>
              <a:rPr lang="en-US" dirty="0"/>
              <a:t>slide for call-outs </a:t>
            </a:r>
            <a:br>
              <a:rPr lang="en-US" dirty="0"/>
            </a:br>
            <a:r>
              <a:rPr lang="en-US" dirty="0"/>
              <a:t>or inspirational </a:t>
            </a:r>
            <a:br>
              <a:rPr lang="en-US" dirty="0"/>
            </a:br>
            <a:r>
              <a:rPr lang="en-US" dirty="0"/>
              <a:t>quotes.”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50585" y="4126865"/>
            <a:ext cx="7116233" cy="5375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  <a:r>
              <a:rPr lang="en-US" dirty="0" err="1"/>
              <a:t>Powerpoint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B8DE7-AF42-434C-A727-4F7B3DC4A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37883" y="5934103"/>
            <a:ext cx="7116233" cy="4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3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4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3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9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5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9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BF0B535-A23C-0B40-BB17-60ABED895D2E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6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698" r:id="rId15"/>
    <p:sldLayoutId id="2147483699" r:id="rId16"/>
    <p:sldLayoutId id="2147483700" r:id="rId17"/>
    <p:sldLayoutId id="2147483701" r:id="rId18"/>
    <p:sldLayoutId id="2147483704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tudentaid.gov/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mhec.state.md.us/" TargetMode="Externa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www.mhec.state.md.us/" TargetMode="Externa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tudentaid.gov/scholarship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reeronestop.org/toolkit/training/find-scholarships.aspx" TargetMode="External"/><Relationship Id="rId4" Type="http://schemas.openxmlformats.org/officeDocument/2006/relationships/hyperlink" Target="http://www.careeronestop.org/toolkit/training/find-scholarships.asp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understand-aid/eligibilit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83A5EE-86BE-3D02-1463-F2B2375125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br>
              <a:rPr lang="en-US" altLang="en-US" dirty="0">
                <a:latin typeface="+mj-lt"/>
                <a:cs typeface="Arial" pitchFamily="34" charset="0"/>
              </a:rPr>
            </a:br>
            <a:r>
              <a:rPr lang="en-US" altLang="en-US" sz="5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rPr>
              <a:t>Ways to Pay for College</a:t>
            </a:r>
            <a:br>
              <a:rPr lang="en-US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rPr>
            </a:br>
            <a:br>
              <a:rPr lang="en-US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altLang="en-US" sz="4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rPr>
              <a:t>Basics of Financial Aid and the </a:t>
            </a:r>
          </a:p>
          <a:p>
            <a:r>
              <a:rPr lang="en-US" altLang="en-US" sz="4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rPr>
              <a:t>2024-2025 FAFSA</a:t>
            </a:r>
            <a:br>
              <a:rPr lang="en-US" altLang="en-US" sz="43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rPr>
            </a:br>
            <a:endParaRPr lang="en-US" sz="43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9D0C1-5825-FD3F-5417-18062A710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9D62-4EBA-43CE-0DF4-9E9DBAC0F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C128D-A785-991A-43CB-659DBC7C6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5" y="121299"/>
            <a:ext cx="11724508" cy="65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0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82EDDE-9DFE-4E5A-9036-0BF37051A07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1488" y="483080"/>
            <a:ext cx="11206162" cy="518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b="1" dirty="0">
                <a:solidFill>
                  <a:srgbClr val="1B677A"/>
                </a:solidFill>
                <a:latin typeface="+mn-lt"/>
              </a:rPr>
              <a:t>2024-2025 FAFSA Quick Tips</a:t>
            </a:r>
          </a:p>
          <a:p>
            <a:pPr marL="0" indent="0"/>
            <a:endParaRPr lang="en-US" b="1" dirty="0">
              <a:solidFill>
                <a:srgbClr val="1B677A"/>
              </a:solidFill>
              <a:latin typeface="+mn-lt"/>
            </a:endParaRPr>
          </a:p>
          <a:p>
            <a:pPr marL="0" indent="0"/>
            <a:endParaRPr lang="en-US" sz="2400" b="1" dirty="0">
              <a:solidFill>
                <a:srgbClr val="1B677A"/>
              </a:solidFill>
              <a:latin typeface="+mn-lt"/>
            </a:endParaRPr>
          </a:p>
          <a:p>
            <a:pPr>
              <a:buFont typeface="+mj-lt"/>
              <a:buAutoNum type="arabicPeriod"/>
            </a:pPr>
            <a:endParaRPr lang="en-US" sz="1800" b="1" dirty="0">
              <a:solidFill>
                <a:srgbClr val="10ACBC"/>
              </a:solidFill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100" dirty="0">
                <a:solidFill>
                  <a:srgbClr val="10ACBC"/>
                </a:solidFill>
                <a:latin typeface="+mn-lt"/>
              </a:rPr>
              <a:t>Create a Federal Student Aid (FSA) ID and Password at </a:t>
            </a:r>
            <a:r>
              <a:rPr lang="en-US" sz="3100" dirty="0">
                <a:solidFill>
                  <a:schemeClr val="accent6">
                    <a:lumMod val="95000"/>
                    <a:lumOff val="5000"/>
                  </a:schemeClr>
                </a:solidFill>
                <a:latin typeface="+mn-lt"/>
                <a:hlinkClick r:id="rId2"/>
              </a:rPr>
              <a:t>www.studentaid.gov</a:t>
            </a:r>
            <a:r>
              <a:rPr lang="en-US" sz="3100" dirty="0">
                <a:solidFill>
                  <a:schemeClr val="accent6">
                    <a:lumMod val="95000"/>
                    <a:lumOff val="5000"/>
                  </a:schemeClr>
                </a:solidFill>
                <a:latin typeface="+mn-lt"/>
              </a:rPr>
              <a:t>. </a:t>
            </a:r>
          </a:p>
          <a:p>
            <a:pPr marL="457200" indent="-457200" algn="l">
              <a:buFont typeface="+mj-lt"/>
              <a:buAutoNum type="arabicPeriod"/>
            </a:pPr>
            <a:endParaRPr lang="en-US" sz="3100" dirty="0">
              <a:solidFill>
                <a:schemeClr val="accent6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100" dirty="0">
                <a:solidFill>
                  <a:srgbClr val="3D3833"/>
                </a:solidFill>
                <a:latin typeface="+mn-lt"/>
              </a:rPr>
              <a:t>Utilize the IRS Data Retrieval Tool.</a:t>
            </a:r>
          </a:p>
          <a:p>
            <a:pPr marL="457200" indent="-457200" algn="l">
              <a:buFont typeface="+mj-lt"/>
              <a:buAutoNum type="arabicPeriod"/>
            </a:pPr>
            <a:endParaRPr lang="en-US" sz="3100" dirty="0">
              <a:solidFill>
                <a:schemeClr val="accent6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altLang="en-US" sz="3100" dirty="0">
                <a:solidFill>
                  <a:srgbClr val="10ACBC"/>
                </a:solidFill>
                <a:latin typeface="+mn-lt"/>
                <a:cs typeface="Arial" pitchFamily="34" charset="0"/>
              </a:rPr>
              <a:t>Watch for the confirmation page that says your FAFSA was submitted.</a:t>
            </a:r>
          </a:p>
          <a:p>
            <a:pPr marL="457200" indent="-457200" algn="l">
              <a:buFont typeface="+mj-lt"/>
              <a:buAutoNum type="arabicPeriod"/>
            </a:pPr>
            <a:endParaRPr lang="en-US" sz="3100" dirty="0">
              <a:solidFill>
                <a:schemeClr val="accent6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100" dirty="0">
                <a:solidFill>
                  <a:srgbClr val="3D3833"/>
                </a:solidFill>
                <a:latin typeface="+mn-lt"/>
              </a:rPr>
              <a:t>Do not report unnecessary assets like retirement accounts, home equity, or personal possessions.</a:t>
            </a:r>
          </a:p>
          <a:p>
            <a:pPr marL="457200" indent="-457200" algn="l">
              <a:buFont typeface="+mj-lt"/>
              <a:buAutoNum type="arabicPeriod"/>
            </a:pPr>
            <a:endParaRPr lang="en-US" sz="3100" dirty="0">
              <a:solidFill>
                <a:schemeClr val="accent6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100" dirty="0">
                <a:solidFill>
                  <a:srgbClr val="10ACBC"/>
                </a:solidFill>
                <a:latin typeface="+mn-lt"/>
              </a:rPr>
              <a:t>Be truthful as schools can verify information.</a:t>
            </a:r>
          </a:p>
          <a:p>
            <a:pPr marL="457200" indent="-457200" algn="l">
              <a:buFont typeface="+mj-lt"/>
              <a:buAutoNum type="arabicPeriod"/>
            </a:pPr>
            <a:endParaRPr lang="en-US" sz="3100" dirty="0">
              <a:solidFill>
                <a:schemeClr val="accent6">
                  <a:lumMod val="95000"/>
                  <a:lumOff val="5000"/>
                </a:schemeClr>
              </a:solidFill>
              <a:latin typeface="+mn-lt"/>
            </a:endParaRPr>
          </a:p>
          <a:p>
            <a:pPr marL="457200" indent="-457200" algn="l" defTabSz="436563">
              <a:buFont typeface="+mj-lt"/>
              <a:buAutoNum type="arabicPeriod"/>
            </a:pPr>
            <a:r>
              <a:rPr lang="en-US" altLang="en-US" sz="3100" dirty="0">
                <a:solidFill>
                  <a:srgbClr val="000000"/>
                </a:solidFill>
                <a:latin typeface="+mn-lt"/>
                <a:cs typeface="Arial" pitchFamily="34" charset="0"/>
              </a:rPr>
              <a:t>Need help? Use the help functions within the FAFSA (including live chat) or call 1-800-4-FED-AID.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8168F-2111-4A69-967F-40ACB251C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7" y="315883"/>
            <a:ext cx="1090664" cy="112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3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82EDDE-9DFE-4E5A-9036-0BF37051A07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556369" y="563459"/>
            <a:ext cx="9710898" cy="8749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b="1" dirty="0">
                <a:solidFill>
                  <a:schemeClr val="accent6"/>
                </a:solidFill>
                <a:latin typeface="+mn-lt"/>
              </a:rPr>
              <a:t>State of Maryland</a:t>
            </a:r>
          </a:p>
          <a:p>
            <a:pPr marL="0" indent="0" algn="l"/>
            <a:endParaRPr lang="en-US" b="1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6601B-4CB9-4E61-ACE3-B9AC443960AB}"/>
              </a:ext>
            </a:extLst>
          </p:cNvPr>
          <p:cNvSpPr txBox="1"/>
          <p:nvPr/>
        </p:nvSpPr>
        <p:spPr>
          <a:xfrm>
            <a:off x="276713" y="1735317"/>
            <a:ext cx="4614264" cy="4370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6"/>
                </a:solidFill>
              </a:rPr>
              <a:t>The State of Maryland Higher Education Commission (MHEC)  </a:t>
            </a:r>
            <a:r>
              <a:rPr lang="en-US" sz="2200" dirty="0">
                <a:solidFill>
                  <a:schemeClr val="accent6"/>
                </a:solidFill>
              </a:rPr>
              <a:t>awards over $100 million in need-based grants and merit scholarships through the state's 22 programs each year.</a:t>
            </a:r>
          </a:p>
          <a:p>
            <a:endParaRPr lang="en-US" sz="22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6"/>
                </a:solidFill>
              </a:rPr>
              <a:t>Complete the FAFSA by March 1</a:t>
            </a:r>
            <a:r>
              <a:rPr lang="en-US" sz="2200" b="1" baseline="30000" dirty="0">
                <a:solidFill>
                  <a:schemeClr val="accent6"/>
                </a:solidFill>
              </a:rPr>
              <a:t>st</a:t>
            </a:r>
            <a:r>
              <a:rPr lang="en-US" sz="2200" b="1" dirty="0">
                <a:solidFill>
                  <a:schemeClr val="accent6"/>
                </a:solidFill>
              </a:rPr>
              <a:t> every year.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6"/>
                </a:solidFill>
              </a:rPr>
              <a:t>Create an MDCAPS account at </a:t>
            </a:r>
            <a:r>
              <a:rPr lang="en-US" sz="22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www.mhec.state.md.us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B436A6-ECC7-E2F8-EEE9-49D2A2DB2286}"/>
              </a:ext>
            </a:extLst>
          </p:cNvPr>
          <p:cNvGraphicFramePr/>
          <p:nvPr/>
        </p:nvGraphicFramePr>
        <p:xfrm>
          <a:off x="5019496" y="1735317"/>
          <a:ext cx="6703317" cy="406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E301290-BB17-C239-34D5-33045283E4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295" y="482179"/>
            <a:ext cx="1013070" cy="8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8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82EDDE-9DFE-4E5A-9036-0BF37051A07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556369" y="563459"/>
            <a:ext cx="9710898" cy="8749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b="1" dirty="0">
                <a:solidFill>
                  <a:schemeClr val="accent6"/>
                </a:solidFill>
                <a:latin typeface="+mn-lt"/>
              </a:rPr>
              <a:t>State of Maryland (MDCAPS) Website</a:t>
            </a:r>
          </a:p>
          <a:p>
            <a:pPr marL="0" indent="0" algn="l"/>
            <a:endParaRPr lang="en-US" b="1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D464E-3690-2655-96FC-682AAA5F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9" y="1438383"/>
            <a:ext cx="8087315" cy="4708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74750A-B59A-B1D8-909F-F1AE074D7B2F}"/>
              </a:ext>
            </a:extLst>
          </p:cNvPr>
          <p:cNvSpPr txBox="1"/>
          <p:nvPr/>
        </p:nvSpPr>
        <p:spPr>
          <a:xfrm>
            <a:off x="287676" y="1674688"/>
            <a:ext cx="24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MHEC will invite you to join MDCAPS once their office receives your FAFSA application.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1B4FF-5574-34C9-224E-57C4EC239931}"/>
              </a:ext>
            </a:extLst>
          </p:cNvPr>
          <p:cNvSpPr txBox="1"/>
          <p:nvPr/>
        </p:nvSpPr>
        <p:spPr>
          <a:xfrm>
            <a:off x="421075" y="4982966"/>
            <a:ext cx="2270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Complete the FAFSA by March 1</a:t>
            </a:r>
            <a:r>
              <a:rPr lang="en-US" sz="1800" b="1" baseline="30000" dirty="0">
                <a:solidFill>
                  <a:schemeClr val="accent6"/>
                </a:solidFill>
              </a:rPr>
              <a:t>st</a:t>
            </a:r>
            <a:r>
              <a:rPr lang="en-US" sz="1800" b="1" dirty="0">
                <a:solidFill>
                  <a:schemeClr val="accent6"/>
                </a:solidFill>
              </a:rPr>
              <a:t> every year.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346A0-7199-AA92-7616-1D6DDE94B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80" y="563459"/>
            <a:ext cx="1013070" cy="8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0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82EDDE-9DFE-4E5A-9036-0BF37051A07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556369" y="563459"/>
            <a:ext cx="9710898" cy="8749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b="1" dirty="0">
                <a:solidFill>
                  <a:schemeClr val="accent6"/>
                </a:solidFill>
                <a:latin typeface="+mn-lt"/>
              </a:rPr>
              <a:t>State of Maryland (Promise Scholarship)</a:t>
            </a:r>
          </a:p>
          <a:p>
            <a:pPr marL="0" indent="0" algn="l"/>
            <a:endParaRPr lang="en-US" b="1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6601B-4CB9-4E61-ACE3-B9AC443960AB}"/>
              </a:ext>
            </a:extLst>
          </p:cNvPr>
          <p:cNvSpPr txBox="1"/>
          <p:nvPr/>
        </p:nvSpPr>
        <p:spPr>
          <a:xfrm>
            <a:off x="276713" y="1735317"/>
            <a:ext cx="4614264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/>
                </a:solidFill>
              </a:rPr>
              <a:t>The Community College Promise Scholarship is a </a:t>
            </a:r>
            <a:r>
              <a:rPr lang="en-US" sz="2200" b="1" u="sng" dirty="0">
                <a:solidFill>
                  <a:schemeClr val="accent6"/>
                </a:solidFill>
              </a:rPr>
              <a:t>last dollar </a:t>
            </a:r>
            <a:r>
              <a:rPr lang="en-US" sz="2200" dirty="0">
                <a:solidFill>
                  <a:schemeClr val="accent6"/>
                </a:solidFill>
              </a:rPr>
              <a:t>scholarship that is available to students who enroll at a Maryland community college.</a:t>
            </a:r>
          </a:p>
          <a:p>
            <a:endParaRPr lang="en-US" sz="22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6"/>
                </a:solidFill>
              </a:rPr>
              <a:t>Complete the FAFSA by March 1</a:t>
            </a:r>
            <a:r>
              <a:rPr lang="en-US" sz="2200" b="1" baseline="30000" dirty="0">
                <a:solidFill>
                  <a:schemeClr val="accent6"/>
                </a:solidFill>
              </a:rPr>
              <a:t>st</a:t>
            </a:r>
            <a:r>
              <a:rPr lang="en-US" sz="2200" b="1" dirty="0">
                <a:solidFill>
                  <a:schemeClr val="accent6"/>
                </a:solidFill>
              </a:rPr>
              <a:t> every year.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6"/>
                </a:solidFill>
              </a:rPr>
              <a:t>Create an MDCAPS account at </a:t>
            </a:r>
            <a:r>
              <a:rPr lang="en-US" sz="2200" b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www.mhec.state.md.us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B436A6-ECC7-E2F8-EEE9-49D2A2DB2286}"/>
              </a:ext>
            </a:extLst>
          </p:cNvPr>
          <p:cNvGraphicFramePr/>
          <p:nvPr/>
        </p:nvGraphicFramePr>
        <p:xfrm>
          <a:off x="5019496" y="1735317"/>
          <a:ext cx="6703317" cy="421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43217BA-FD2C-8BEA-3D56-EEFEDD994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198" y="554440"/>
            <a:ext cx="1013070" cy="8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5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82EDDE-9DFE-4E5A-9036-0BF37051A07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643063" y="563459"/>
            <a:ext cx="10201274" cy="8749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en-US" sz="3800" b="1" dirty="0">
                <a:solidFill>
                  <a:schemeClr val="accent6"/>
                </a:solidFill>
                <a:latin typeface="+mn-lt"/>
              </a:rPr>
              <a:t>Maryland State Financial Aid Application (MSFAA)</a:t>
            </a:r>
          </a:p>
          <a:p>
            <a:pPr marL="0" indent="0"/>
            <a:endParaRPr lang="en-US" sz="3800" b="1" dirty="0">
              <a:solidFill>
                <a:schemeClr val="accent6"/>
              </a:solidFill>
              <a:latin typeface="+mn-lt"/>
            </a:endParaRPr>
          </a:p>
          <a:p>
            <a:pPr marL="0" indent="0" algn="l"/>
            <a:endParaRPr lang="en-US" sz="3800" b="1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6601B-4CB9-4E61-ACE3-B9AC443960AB}"/>
              </a:ext>
            </a:extLst>
          </p:cNvPr>
          <p:cNvSpPr txBox="1"/>
          <p:nvPr/>
        </p:nvSpPr>
        <p:spPr>
          <a:xfrm>
            <a:off x="276713" y="1641291"/>
            <a:ext cx="461426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  <a:latin typeface="+mn-lt"/>
              </a:rPr>
              <a:t>The MSFAA is available to applicants who are ineligible to receive federal aid and allows qualified children of undocumented immigrants who qualify for in-state tuition </a:t>
            </a:r>
            <a:r>
              <a:rPr lang="en-US" sz="2000" b="1" dirty="0">
                <a:solidFill>
                  <a:schemeClr val="accent6"/>
                </a:solidFill>
                <a:latin typeface="+mn-lt"/>
              </a:rPr>
              <a:t>(Maryland Dream Act)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,to receive Maryland grants and scholarships.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B436A6-ECC7-E2F8-EEE9-49D2A2DB2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469371"/>
              </p:ext>
            </p:extLst>
          </p:nvPr>
        </p:nvGraphicFramePr>
        <p:xfrm>
          <a:off x="5019496" y="1592494"/>
          <a:ext cx="6703317" cy="421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7C502CC-9138-DCF1-D2D0-C15F0F5809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172" y="3971243"/>
            <a:ext cx="3255409" cy="4320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A220EA-A6A6-B019-D5B7-636D33F95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302" y="4677752"/>
            <a:ext cx="4069727" cy="901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C1A3FC-BA38-A289-76F9-273AAA5AA2C2}"/>
              </a:ext>
            </a:extLst>
          </p:cNvPr>
          <p:cNvSpPr txBox="1"/>
          <p:nvPr/>
        </p:nvSpPr>
        <p:spPr>
          <a:xfrm>
            <a:off x="842481" y="5710031"/>
            <a:ext cx="433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https://mdcaps.mhec.state.md.us/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CFA3F-991D-CD0B-71FB-1BCF22E5CE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637" y="543822"/>
            <a:ext cx="1013070" cy="8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3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7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54FD-0269-AAD8-9128-0DA1D495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888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Institutional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CF0F2-ED83-C4AC-6C69-6CA0A4444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269"/>
            <a:ext cx="10515600" cy="481469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Visit your school’s website or contact your college’s financial aid office for information regarding scholarship opportunities… now.</a:t>
            </a:r>
          </a:p>
          <a:p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Apply early and be aware of deadlines, many are fast approaching. </a:t>
            </a:r>
          </a:p>
          <a:p>
            <a:r>
              <a:rPr 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Some scholarships are awarded in the school application process</a:t>
            </a:r>
            <a:r>
              <a:rPr lang="en-US" sz="30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b="1" i="1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AACC Foundation has over 200 scholarships and awards nearly $1,000,000 annually. Application opens March 1</a:t>
            </a:r>
            <a:r>
              <a:rPr lang="en-US" sz="3200" b="1" i="1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</a:t>
            </a:r>
            <a:r>
              <a:rPr 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and awards throughout the year.</a:t>
            </a:r>
          </a:p>
          <a:p>
            <a:r>
              <a:rPr 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Scholarships for Continuing Education programs are available.</a:t>
            </a:r>
          </a:p>
          <a:p>
            <a:endParaRPr lang="en-US" b="1" dirty="0">
              <a:solidFill>
                <a:srgbClr val="3D3833"/>
              </a:solidFill>
            </a:endParaRPr>
          </a:p>
          <a:p>
            <a:endParaRPr lang="en-US" sz="2800" dirty="0">
              <a:solidFill>
                <a:srgbClr val="3D38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0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A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writing Text Scholarship Loading. Concept meaning Fore… | Flickr">
            <a:extLst>
              <a:ext uri="{FF2B5EF4-FFF2-40B4-BE49-F238E27FC236}">
                <a16:creationId xmlns:a16="http://schemas.microsoft.com/office/drawing/2014/main" id="{A07A9427-E8A7-4C2F-ABDA-FD2EACF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65" y="1"/>
            <a:ext cx="6473952" cy="19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29728" y="2288672"/>
            <a:ext cx="10282687" cy="412938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3D3833"/>
                </a:solidFill>
              </a:rPr>
              <a:t>Start looking and applying for outside scholarships as soon as October… (the earlier you apply, the less the competition) and watch the deadlines.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3D3833"/>
                </a:solidFill>
              </a:rPr>
              <a:t>Use as many resources as you can find:</a:t>
            </a:r>
          </a:p>
          <a:p>
            <a:pPr lvl="1">
              <a:spcBef>
                <a:spcPts val="1200"/>
              </a:spcBef>
            </a:pPr>
            <a:r>
              <a:rPr lang="en-US" sz="2100" b="1" dirty="0">
                <a:solidFill>
                  <a:srgbClr val="212529"/>
                </a:solidFill>
              </a:rPr>
              <a:t>High School Counselors (NAVIANCE)</a:t>
            </a:r>
          </a:p>
          <a:p>
            <a:pPr lvl="1">
              <a:spcBef>
                <a:spcPts val="1200"/>
              </a:spcBef>
            </a:pPr>
            <a:r>
              <a:rPr lang="en-US" sz="2100" b="1" dirty="0">
                <a:solidFill>
                  <a:srgbClr val="212529"/>
                </a:solidFill>
              </a:rPr>
              <a:t>Free scholarship searches are available at  </a:t>
            </a:r>
            <a:r>
              <a:rPr lang="en-US" sz="2100" b="1" dirty="0">
                <a:solidFill>
                  <a:srgbClr val="212529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studentaid.gov/scholarships</a:t>
            </a:r>
            <a:endParaRPr lang="en-US" sz="2100" b="1" dirty="0">
              <a:solidFill>
                <a:srgbClr val="212529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2100" b="1" dirty="0">
                <a:solidFill>
                  <a:srgbClr val="212529"/>
                </a:solidFill>
              </a:rPr>
              <a:t>U.S. Department of Labor’s </a:t>
            </a:r>
            <a:r>
              <a:rPr lang="en-US" sz="2100" b="1" dirty="0">
                <a:solidFill>
                  <a:srgbClr val="21252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scholarship search tool</a:t>
            </a:r>
            <a:r>
              <a:rPr lang="en-US" sz="2100" b="1" dirty="0">
                <a:solidFill>
                  <a:srgbClr val="21252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100" b="1" dirty="0">
                <a:solidFill>
                  <a:srgbClr val="212529"/>
                </a:solidFill>
              </a:rPr>
              <a:t>  (</a:t>
            </a:r>
            <a:r>
              <a:rPr lang="en-US" sz="2100" b="1" dirty="0" err="1">
                <a:solidFill>
                  <a:srgbClr val="212529"/>
                </a:solidFill>
              </a:rPr>
              <a:t>CareerOneStop</a:t>
            </a:r>
            <a:r>
              <a:rPr lang="en-US" sz="2100" b="1" dirty="0">
                <a:solidFill>
                  <a:srgbClr val="212529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sz="2100" b="1" dirty="0">
                <a:solidFill>
                  <a:srgbClr val="212529"/>
                </a:solidFill>
              </a:rPr>
              <a:t>Review for legitimate scholarship search sites</a:t>
            </a:r>
          </a:p>
          <a:p>
            <a:pPr lvl="1">
              <a:spcBef>
                <a:spcPts val="1200"/>
              </a:spcBef>
            </a:pPr>
            <a:r>
              <a:rPr lang="en-US" sz="2100" b="1" dirty="0">
                <a:solidFill>
                  <a:srgbClr val="C00000"/>
                </a:solidFill>
              </a:rPr>
              <a:t>NEVER PAY FOR SCHOLARSHIP SERVICES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3D3833"/>
                </a:solidFill>
              </a:rPr>
              <a:t>Take time to create 2-3 really good essays (once done most essay questions are basically the same and you can copy &amp; paste).</a:t>
            </a:r>
          </a:p>
          <a:p>
            <a:r>
              <a:rPr lang="en-US" b="1" dirty="0">
                <a:solidFill>
                  <a:srgbClr val="3D3833"/>
                </a:solidFill>
              </a:rPr>
              <a:t>Reach out to community groups and organizations you are affiliated with, as well as employers and local businesses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2787" y="-112398"/>
            <a:ext cx="822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b="1" dirty="0">
                <a:solidFill>
                  <a:schemeClr val="bg1"/>
                </a:solidFill>
                <a:latin typeface="+mj-lt"/>
              </a:rPr>
              <a:t>How to apply for a</a:t>
            </a:r>
            <a:endParaRPr lang="en-US" sz="4000" b="1" dirty="0">
              <a:solidFill>
                <a:schemeClr val="bg1"/>
              </a:solidFill>
              <a:latin typeface="Whitney Book"/>
            </a:endParaRPr>
          </a:p>
        </p:txBody>
      </p:sp>
    </p:spTree>
    <p:extLst>
      <p:ext uri="{BB962C8B-B14F-4D97-AF65-F5344CB8AC3E}">
        <p14:creationId xmlns:p14="http://schemas.microsoft.com/office/powerpoint/2010/main" val="1799449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idx="4294967295"/>
          </p:nvPr>
        </p:nvSpPr>
        <p:spPr>
          <a:xfrm>
            <a:off x="674594" y="369888"/>
            <a:ext cx="10972800" cy="852487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How Much Does College Cost?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4594" y="1613140"/>
            <a:ext cx="11041156" cy="43590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1828800">
              <a:buNone/>
              <a:defRPr/>
            </a:pPr>
            <a:r>
              <a:rPr lang="en-US" sz="3600" dirty="0">
                <a:solidFill>
                  <a:srgbClr val="007582"/>
                </a:solidFill>
                <a:latin typeface="+mn-lt"/>
              </a:rPr>
              <a:t>Tuition and Fees </a:t>
            </a:r>
            <a:r>
              <a:rPr lang="en-US" sz="2400" dirty="0">
                <a:solidFill>
                  <a:srgbClr val="3D3833"/>
                </a:solidFill>
                <a:latin typeface="+mn-lt"/>
              </a:rPr>
              <a:t>Cost of courses and required fees only.</a:t>
            </a:r>
            <a:endParaRPr lang="en-US" sz="2400" u="sng" dirty="0">
              <a:solidFill>
                <a:srgbClr val="3D3833"/>
              </a:solidFill>
              <a:latin typeface="+mn-lt"/>
            </a:endParaRPr>
          </a:p>
          <a:p>
            <a:pPr marL="1828800" indent="-1828800">
              <a:buNone/>
              <a:defRPr/>
            </a:pPr>
            <a:r>
              <a:rPr lang="en-US" sz="3600" dirty="0">
                <a:solidFill>
                  <a:srgbClr val="007582"/>
                </a:solidFill>
                <a:latin typeface="+mn-lt"/>
              </a:rPr>
              <a:t>COA</a:t>
            </a:r>
            <a:r>
              <a:rPr lang="en-US" sz="2500" dirty="0">
                <a:solidFill>
                  <a:srgbClr val="10ACBC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3D3833"/>
                </a:solidFill>
                <a:latin typeface="+mn-lt"/>
              </a:rPr>
              <a:t>Cost Of Attendance is made up of tuition, fees, room and board, books, supplies, transportation, etc. </a:t>
            </a:r>
          </a:p>
          <a:p>
            <a:pPr marL="1828800" indent="-1828800">
              <a:buNone/>
              <a:defRPr/>
            </a:pPr>
            <a:r>
              <a:rPr lang="en-US" sz="3600" dirty="0">
                <a:solidFill>
                  <a:srgbClr val="007582"/>
                </a:solidFill>
                <a:latin typeface="+mn-lt"/>
              </a:rPr>
              <a:t>EFC</a:t>
            </a:r>
            <a:r>
              <a:rPr lang="en-US" sz="2500" dirty="0">
                <a:solidFill>
                  <a:srgbClr val="10ACBC"/>
                </a:solidFill>
                <a:latin typeface="+mn-lt"/>
              </a:rPr>
              <a:t> (soon to be SAI) </a:t>
            </a:r>
            <a:r>
              <a:rPr lang="en-US" sz="2400" dirty="0">
                <a:solidFill>
                  <a:srgbClr val="3D3833"/>
                </a:solidFill>
                <a:latin typeface="+mn-lt"/>
              </a:rPr>
              <a:t>Expected Family Contribution (Student Aid Index) determines your funding eligibility based on the information reported on the FAFSA application.</a:t>
            </a:r>
          </a:p>
          <a:p>
            <a:pPr marL="1828800" indent="-1828800">
              <a:buNone/>
              <a:defRPr/>
            </a:pPr>
            <a:r>
              <a:rPr lang="en-US" sz="3600" dirty="0">
                <a:solidFill>
                  <a:srgbClr val="007582"/>
                </a:solidFill>
                <a:latin typeface="+mn-lt"/>
              </a:rPr>
              <a:t>Financial Need </a:t>
            </a:r>
            <a:r>
              <a:rPr lang="en-US" sz="2400" dirty="0">
                <a:solidFill>
                  <a:srgbClr val="3D3833"/>
                </a:solidFill>
                <a:latin typeface="+mn-lt"/>
              </a:rPr>
              <a:t>is the difference between the Cost of Attendance and your Expected Family Contribution.  (COA – EFC (SAI) = Financial Need)</a:t>
            </a:r>
          </a:p>
        </p:txBody>
      </p:sp>
    </p:spTree>
    <p:extLst>
      <p:ext uri="{BB962C8B-B14F-4D97-AF65-F5344CB8AC3E}">
        <p14:creationId xmlns:p14="http://schemas.microsoft.com/office/powerpoint/2010/main" val="14175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A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4294967295"/>
          </p:nvPr>
        </p:nvSpPr>
        <p:spPr>
          <a:xfrm>
            <a:off x="471715" y="409575"/>
            <a:ext cx="10805885" cy="62674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33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Types of Student Financial Aid</a:t>
            </a:r>
          </a:p>
          <a:p>
            <a:pPr marL="0" indent="0" algn="ctr">
              <a:buNone/>
              <a:defRPr/>
            </a:pPr>
            <a:endParaRPr lang="en-US" sz="33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212" y="1178560"/>
            <a:ext cx="9969313" cy="64821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  <a:defRPr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Gift Aid: Grants do not need to be paid back.</a:t>
            </a:r>
          </a:p>
          <a:p>
            <a:pPr lvl="1">
              <a:defRPr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Federal and State Grants</a:t>
            </a:r>
          </a:p>
          <a:p>
            <a:pPr lvl="1">
              <a:defRPr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State, Institutional, and Outside Scholarships 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Self Help Aid: Loans need to be paid back.</a:t>
            </a:r>
          </a:p>
          <a:p>
            <a:pPr lvl="1">
              <a:defRPr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Direct Subsidized and Unsubsidized Loans: $5,500 - $10,500 (depending on eligibility and dependency status)</a:t>
            </a:r>
          </a:p>
          <a:p>
            <a:pPr lvl="1">
              <a:defRPr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Federal Work-Study: Student work on campus. Depends on school availability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	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Other Sources:</a:t>
            </a:r>
          </a:p>
          <a:p>
            <a:pPr lvl="1">
              <a:defRPr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VA, tuition assistance,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Americorp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etc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	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Parent Resources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:</a:t>
            </a:r>
          </a:p>
          <a:p>
            <a:pPr lvl="1">
              <a:defRPr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Direct PLUS Loan for Parents: COA minus other aid received </a:t>
            </a:r>
            <a:r>
              <a:rPr lang="en-US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(more common at 4-year institutions)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D3599-50A1-04DF-FA75-93DB24E94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0585" y="797688"/>
            <a:ext cx="7116233" cy="386671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3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Sources of Financial Aid</a:t>
            </a:r>
          </a:p>
          <a:p>
            <a:pPr algn="l"/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1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Federal Aid </a:t>
            </a:r>
            <a:b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2. State Aid</a:t>
            </a:r>
            <a:b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3. Institutional Aid</a:t>
            </a:r>
            <a:b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4. Outside Aid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9B5B2-3DF4-7E25-4BFA-9C03A85A4A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0585" y="4572000"/>
            <a:ext cx="7116233" cy="9240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2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9B600-BBF3-4770-8128-AAAA5E6D074B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How Do I Apply for Financial Aid?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899FE-8A3C-4BD2-BDFB-32353BBB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40" y="583851"/>
            <a:ext cx="1090664" cy="1129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0BB41-6254-49D7-AB57-712443FAD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64" y="574675"/>
            <a:ext cx="2040234" cy="9777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3F6A9B-B581-4196-8F86-D62AD19E76CF}"/>
              </a:ext>
            </a:extLst>
          </p:cNvPr>
          <p:cNvSpPr txBox="1">
            <a:spLocks/>
          </p:cNvSpPr>
          <p:nvPr/>
        </p:nvSpPr>
        <p:spPr>
          <a:xfrm>
            <a:off x="514350" y="1764156"/>
            <a:ext cx="5096337" cy="41993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Free Application for Federal Student Aid (FAFSA)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StudentAid.gov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AACC Federal School Code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002058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lvl="0"/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Which FAFSA?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2023-24 – the current school year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2024-25 FAFSA – next Fall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758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58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9B4A9-A3D9-41CD-98D9-C74F9D071AFD}"/>
              </a:ext>
            </a:extLst>
          </p:cNvPr>
          <p:cNvSpPr txBox="1">
            <a:spLocks/>
          </p:cNvSpPr>
          <p:nvPr/>
        </p:nvSpPr>
        <p:spPr>
          <a:xfrm>
            <a:off x="6275018" y="1871081"/>
            <a:ext cx="4951782" cy="419728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AACC Scholarships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www.aacc.edu/scholarships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58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58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Maryland Higher Education Commission (MHEC)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mhec.state.md.us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952226" y="1552453"/>
            <a:ext cx="17254" cy="4158234"/>
          </a:xfrm>
          <a:prstGeom prst="line">
            <a:avLst/>
          </a:prstGeom>
          <a:ln>
            <a:solidFill>
              <a:srgbClr val="10ACB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74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9B600-BBF3-4770-8128-AAAA5E6D074B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1488" y="574675"/>
            <a:ext cx="11458844" cy="5270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Financial Aid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899FE-8A3C-4BD2-BDFB-32353BBB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40" y="583851"/>
            <a:ext cx="1090664" cy="11296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3F6A9B-B581-4196-8F86-D62AD19E76CF}"/>
              </a:ext>
            </a:extLst>
          </p:cNvPr>
          <p:cNvSpPr txBox="1">
            <a:spLocks/>
          </p:cNvSpPr>
          <p:nvPr/>
        </p:nvSpPr>
        <p:spPr>
          <a:xfrm>
            <a:off x="392430" y="1775957"/>
            <a:ext cx="5096337" cy="41993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AACC Financial Aid Office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If you have any further questions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Contact us!  If you are interested in attending AACC or have general questions about financial aid.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>
                <a:solidFill>
                  <a:schemeClr val="tx1">
                    <a:lumMod val="85000"/>
                  </a:schemeClr>
                </a:solidFill>
                <a:latin typeface="Calibri"/>
              </a:rPr>
              <a:t>faoutreach@aacc.edu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</a:rPr>
              <a:t>www.aacc.edu/aid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410-777-2203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9B4A9-A3D9-41CD-98D9-C74F9D071AFD}"/>
              </a:ext>
            </a:extLst>
          </p:cNvPr>
          <p:cNvSpPr txBox="1">
            <a:spLocks/>
          </p:cNvSpPr>
          <p:nvPr/>
        </p:nvSpPr>
        <p:spPr>
          <a:xfrm>
            <a:off x="5953760" y="1778047"/>
            <a:ext cx="6096000" cy="419728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58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Federal Student Aid (FSA) Channels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758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YouTube: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@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FederalStudentAid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Instagram: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@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FederalStudentAid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Twitter: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@FAFSA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Federal Student Aid (FSA) Information Center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Live Chat: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https://studentaid.gov/help-center/contact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Email: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https://studentaid.gov/help-center/contact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1-800-433-3243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451885" y="1552453"/>
            <a:ext cx="17254" cy="4158234"/>
          </a:xfrm>
          <a:prstGeom prst="line">
            <a:avLst/>
          </a:prstGeom>
          <a:ln>
            <a:solidFill>
              <a:srgbClr val="10ACB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2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F54713-53C7-D178-F5BD-B08AE242F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81" y="520862"/>
            <a:ext cx="4358639" cy="54735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Parents!</a:t>
            </a:r>
          </a:p>
          <a:p>
            <a:endParaRPr lang="en-US" dirty="0"/>
          </a:p>
          <a:p>
            <a:pPr algn="ctr"/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Please complete a short survey so AACC can learn how to better support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F09DF-1CF7-FE61-FE92-B321F30FAC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62F9F-7BE0-6187-7C8E-BAD98A7F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60" y="0"/>
            <a:ext cx="5943600" cy="67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53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College Resources Cliparts, Download Free Clip Art, Free Clip Art on 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8" y="1170538"/>
            <a:ext cx="2053629" cy="146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B85D21-3AF2-45AF-8C34-D3FADC9225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6350" y="1454917"/>
            <a:ext cx="4718050" cy="4591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007582"/>
                </a:solidFill>
              </a:rPr>
              <a:t>F</a:t>
            </a:r>
            <a:r>
              <a:rPr lang="en-US" dirty="0">
                <a:solidFill>
                  <a:srgbClr val="007582"/>
                </a:solidFill>
              </a:rPr>
              <a:t>AFSA is free to complete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007582"/>
                </a:solidFill>
              </a:rPr>
              <a:t>A</a:t>
            </a:r>
            <a:r>
              <a:rPr lang="en-US" dirty="0">
                <a:solidFill>
                  <a:srgbClr val="007582"/>
                </a:solidFill>
              </a:rPr>
              <a:t>pply by March 1</a:t>
            </a:r>
            <a:r>
              <a:rPr lang="en-US" baseline="30000" dirty="0">
                <a:solidFill>
                  <a:srgbClr val="007582"/>
                </a:solidFill>
              </a:rPr>
              <a:t>st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007582"/>
                </a:solidFill>
              </a:rPr>
              <a:t>F</a:t>
            </a:r>
            <a:r>
              <a:rPr lang="en-US" dirty="0">
                <a:solidFill>
                  <a:srgbClr val="007582"/>
                </a:solidFill>
              </a:rPr>
              <a:t>AFSA opens in December</a:t>
            </a:r>
          </a:p>
          <a:p>
            <a:pPr marL="0" indent="0">
              <a:buNone/>
            </a:pPr>
            <a:r>
              <a:rPr lang="en-US" dirty="0">
                <a:solidFill>
                  <a:srgbClr val="007582"/>
                </a:solidFill>
              </a:rPr>
              <a:t>(Usually October 1</a:t>
            </a:r>
            <a:r>
              <a:rPr lang="en-US" baseline="30000" dirty="0">
                <a:solidFill>
                  <a:srgbClr val="007582"/>
                </a:solidFill>
              </a:rPr>
              <a:t>st</a:t>
            </a:r>
            <a:r>
              <a:rPr lang="en-US" dirty="0">
                <a:solidFill>
                  <a:srgbClr val="00758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007582"/>
                </a:solidFill>
              </a:rPr>
              <a:t>S</a:t>
            </a:r>
            <a:r>
              <a:rPr lang="en-US" dirty="0">
                <a:solidFill>
                  <a:srgbClr val="007582"/>
                </a:solidFill>
              </a:rPr>
              <a:t>chools have deadlines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007582"/>
                </a:solidFill>
              </a:rPr>
              <a:t>A</a:t>
            </a:r>
            <a:r>
              <a:rPr lang="en-US" dirty="0">
                <a:solidFill>
                  <a:srgbClr val="007582"/>
                </a:solidFill>
              </a:rPr>
              <a:t>pply each year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8387" y="860015"/>
            <a:ext cx="8553450" cy="647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3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r="-373"/>
          <a:stretch/>
        </p:blipFill>
        <p:spPr>
          <a:xfrm>
            <a:off x="536331" y="3196009"/>
            <a:ext cx="4308230" cy="264923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2B85D21-3AF2-45AF-8C34-D3FADC922569}"/>
              </a:ext>
            </a:extLst>
          </p:cNvPr>
          <p:cNvSpPr txBox="1">
            <a:spLocks/>
          </p:cNvSpPr>
          <p:nvPr/>
        </p:nvSpPr>
        <p:spPr>
          <a:xfrm>
            <a:off x="536331" y="340831"/>
            <a:ext cx="10990383" cy="111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7582"/>
                </a:solidFill>
              </a:rPr>
              <a:t>Free Application Federal Student Aid (FAFSA)</a:t>
            </a:r>
            <a:endParaRPr lang="en-US" sz="4400" dirty="0">
              <a:solidFill>
                <a:srgbClr val="007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12D5F251-A64D-4E91-9D13-F7BDE444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51" y="2121425"/>
            <a:ext cx="3379017" cy="37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987" y="477"/>
            <a:ext cx="11374581" cy="11199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6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986" y="1535503"/>
            <a:ext cx="7867735" cy="51184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You must be a U.S. citizen or eligible non citizen. </a:t>
            </a:r>
            <a:r>
              <a:rPr lang="en-US" sz="2800" dirty="0">
                <a:solidFill>
                  <a:srgbClr val="000000"/>
                </a:solidFill>
                <a:latin typeface="+mn-lt"/>
                <a:hlinkClick r:id="rId3"/>
              </a:rPr>
              <a:t>https://studentaid.gov/understand-aid/eligibility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rgbClr val="3D3833"/>
                </a:solidFill>
                <a:latin typeface="+mn-lt"/>
              </a:rPr>
              <a:t>You must have a high school diploma, GED or completed a  homeschool program approved under state law.</a:t>
            </a:r>
          </a:p>
          <a:p>
            <a:pPr>
              <a:defRPr/>
            </a:pPr>
            <a:endParaRPr lang="en-US" sz="1800" dirty="0">
              <a:solidFill>
                <a:srgbClr val="3D3833"/>
              </a:solidFill>
              <a:latin typeface="+mn-lt"/>
            </a:endParaRP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You must be enrolled in an eligible degree or certificate program at the college you plan to attend.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5132" y="6452558"/>
            <a:ext cx="1958196" cy="107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2B85D21-3AF2-45AF-8C34-D3FADC922569}"/>
              </a:ext>
            </a:extLst>
          </p:cNvPr>
          <p:cNvSpPr txBox="1">
            <a:spLocks/>
          </p:cNvSpPr>
          <p:nvPr/>
        </p:nvSpPr>
        <p:spPr>
          <a:xfrm>
            <a:off x="600808" y="327561"/>
            <a:ext cx="10990383" cy="111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1B677A"/>
                </a:solidFill>
              </a:rPr>
              <a:t>FAFSA Eligibility Criteria</a:t>
            </a:r>
            <a:endParaRPr lang="en-US" sz="4400" dirty="0">
              <a:solidFill>
                <a:srgbClr val="10ACB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9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C9CF65-BE52-4CB7-B813-F2022CAA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2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6624D-1CFE-61BA-BF0A-55CB62A83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840" y="853440"/>
            <a:ext cx="9743440" cy="5069840"/>
          </a:xfrm>
        </p:spPr>
        <p:txBody>
          <a:bodyPr>
            <a:normAutofit/>
          </a:bodyPr>
          <a:lstStyle/>
          <a:p>
            <a:pPr lvl="0"/>
            <a:r>
              <a:rPr lang="en-US" sz="3900" b="1" i="1" u="sng" dirty="0">
                <a:solidFill>
                  <a:schemeClr val="tx1"/>
                </a:solidFill>
              </a:rPr>
              <a:t>Major changes</a:t>
            </a:r>
          </a:p>
          <a:p>
            <a:pPr lvl="0"/>
            <a:r>
              <a:rPr lang="en-US" sz="900" b="1" i="1" u="sng" dirty="0">
                <a:solidFill>
                  <a:schemeClr val="tx1"/>
                </a:solidFill>
                <a:cs typeface="Arial"/>
              </a:rPr>
              <a:t> </a:t>
            </a:r>
          </a:p>
          <a:p>
            <a:pPr lvl="1">
              <a:buClr>
                <a:srgbClr val="222A35"/>
              </a:buClr>
            </a:pPr>
            <a:r>
              <a:rPr lang="en-US" b="1" dirty="0"/>
              <a:t>- </a:t>
            </a: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Expected Family Contribution is now Student Aid Index</a:t>
            </a:r>
            <a:endParaRPr lang="en-US" sz="2600" b="1" dirty="0">
              <a:solidFill>
                <a:schemeClr val="accent4">
                  <a:lumMod val="20000"/>
                  <a:lumOff val="80000"/>
                </a:schemeClr>
              </a:solidFill>
              <a:cs typeface="Arial"/>
            </a:endParaRPr>
          </a:p>
          <a:p>
            <a:pPr lvl="2"/>
            <a:r>
              <a:rPr lang="en-US" sz="2400" b="1" dirty="0">
                <a:solidFill>
                  <a:schemeClr val="tx1">
                    <a:lumMod val="85000"/>
                  </a:schemeClr>
                </a:solidFill>
              </a:rPr>
              <a:t>No SAI split for number in college</a:t>
            </a:r>
            <a:endParaRPr lang="en-US" sz="2400" b="1" dirty="0">
              <a:solidFill>
                <a:schemeClr val="tx1">
                  <a:lumMod val="85000"/>
                </a:schemeClr>
              </a:solidFill>
              <a:cs typeface="Arial"/>
            </a:endParaRPr>
          </a:p>
          <a:p>
            <a:pPr lvl="2"/>
            <a:r>
              <a:rPr lang="en-US" sz="2400" b="1" dirty="0">
                <a:solidFill>
                  <a:schemeClr val="tx1">
                    <a:lumMod val="85000"/>
                  </a:schemeClr>
                </a:solidFill>
              </a:rPr>
              <a:t>SAI can be negative</a:t>
            </a:r>
            <a:endParaRPr lang="en-US" sz="2400" b="1" dirty="0">
              <a:solidFill>
                <a:schemeClr val="tx1">
                  <a:lumMod val="85000"/>
                </a:schemeClr>
              </a:solidFill>
              <a:cs typeface="Arial"/>
            </a:endParaRPr>
          </a:p>
          <a:p>
            <a:pPr lvl="2"/>
            <a:r>
              <a:rPr lang="en-US" sz="2400" b="1" dirty="0">
                <a:solidFill>
                  <a:schemeClr val="tx1">
                    <a:lumMod val="85000"/>
                  </a:schemeClr>
                </a:solidFill>
              </a:rPr>
              <a:t>Change as to who is reported as a parent in case of divorce/separation/unmarried</a:t>
            </a:r>
            <a:endParaRPr lang="en-US" sz="2400" b="1" dirty="0">
              <a:solidFill>
                <a:schemeClr val="tx1">
                  <a:lumMod val="85000"/>
                </a:schemeClr>
              </a:solidFill>
              <a:cs typeface="Arial"/>
            </a:endParaRPr>
          </a:p>
          <a:p>
            <a:pPr lvl="1"/>
            <a:r>
              <a:rPr lang="en-US" b="1" dirty="0"/>
              <a:t>- </a:t>
            </a: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 invitation-only FAFSA form</a:t>
            </a:r>
            <a:endParaRPr lang="en-US" sz="2600" b="1" dirty="0">
              <a:solidFill>
                <a:schemeClr val="accent4">
                  <a:lumMod val="20000"/>
                  <a:lumOff val="80000"/>
                </a:schemeClr>
              </a:solidFill>
              <a:cs typeface="Arial"/>
            </a:endParaRPr>
          </a:p>
          <a:p>
            <a:pPr lvl="2"/>
            <a:r>
              <a:rPr lang="en-US" sz="2400" b="1" dirty="0">
                <a:solidFill>
                  <a:schemeClr val="tx1">
                    <a:lumMod val="85000"/>
                  </a:schemeClr>
                </a:solidFill>
              </a:rPr>
              <a:t>Dependent students must invite their parent(s) to contribute to their form if parent information is required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85000"/>
                </a:schemeClr>
              </a:solidFill>
              <a:cs typeface="Arial"/>
            </a:endParaRPr>
          </a:p>
          <a:p>
            <a:pPr algn="l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- </a:t>
            </a: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Financial Aid Direct Data Exchange (required)</a:t>
            </a:r>
          </a:p>
          <a:p>
            <a:pPr algn="l"/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40751-F4C3-CC41-F517-740409E8C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0585" y="142614"/>
            <a:ext cx="7116233" cy="57884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2024-2025 FAFSA Overview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8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8A314-98E3-3DCE-D47A-39E5DC2C4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2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67EE-D671-C6B1-1970-8C7642412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611E9-F8FF-B446-D04E-7B2101B0A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8" y="0"/>
            <a:ext cx="11824524" cy="68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3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FAB7E-CD7B-4DF6-B25D-EB030B99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750238"/>
            <a:ext cx="10671331" cy="5345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BF98E-6570-47D6-996F-406BC30A0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4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docMetadata/LabelInfo.xml><?xml version="1.0" encoding="utf-8"?>
<clbl:labelList xmlns:clbl="http://schemas.microsoft.com/office/2020/mipLabelMetadata">
  <clbl:label id="{36597c6b-c613-484e-86f7-5b992342257a}" enabled="0" method="" siteId="{36597c6b-c613-484e-86f7-5b992342257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6334</TotalTime>
  <Words>1248</Words>
  <Application>Microsoft Office PowerPoint</Application>
  <PresentationFormat>Widescreen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Abadi</vt:lpstr>
      <vt:lpstr>Arial</vt:lpstr>
      <vt:lpstr>Calibri</vt:lpstr>
      <vt:lpstr>Calibri Light</vt:lpstr>
      <vt:lpstr>Whitney Book</vt:lpstr>
      <vt:lpstr>Office Theme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Institutional Scholarships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Pay for College Basics of Financial Aid and the FAFSA</dc:title>
  <dc:creator>Bagwell, Bianca</dc:creator>
  <cp:lastModifiedBy>McGranahan, Michael, J</cp:lastModifiedBy>
  <cp:revision>157</cp:revision>
  <dcterms:created xsi:type="dcterms:W3CDTF">2019-09-20T15:06:50Z</dcterms:created>
  <dcterms:modified xsi:type="dcterms:W3CDTF">2023-11-21T21:17:08Z</dcterms:modified>
</cp:coreProperties>
</file>