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3" r:id="rId3"/>
    <p:sldId id="294" r:id="rId4"/>
    <p:sldId id="258" r:id="rId5"/>
    <p:sldId id="270" r:id="rId6"/>
    <p:sldId id="265" r:id="rId7"/>
    <p:sldId id="271" r:id="rId8"/>
    <p:sldId id="277" r:id="rId9"/>
    <p:sldId id="291" r:id="rId10"/>
    <p:sldId id="259" r:id="rId11"/>
    <p:sldId id="263" r:id="rId12"/>
    <p:sldId id="273" r:id="rId13"/>
    <p:sldId id="278" r:id="rId14"/>
    <p:sldId id="292" r:id="rId15"/>
    <p:sldId id="266" r:id="rId16"/>
    <p:sldId id="274" r:id="rId17"/>
    <p:sldId id="295" r:id="rId18"/>
    <p:sldId id="264" r:id="rId19"/>
    <p:sldId id="275" r:id="rId20"/>
    <p:sldId id="296" r:id="rId21"/>
    <p:sldId id="272" r:id="rId22"/>
    <p:sldId id="297" r:id="rId23"/>
    <p:sldId id="267" r:id="rId24"/>
    <p:sldId id="268" r:id="rId25"/>
    <p:sldId id="269" r:id="rId26"/>
    <p:sldId id="262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5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7" autoAdjust="0"/>
    <p:restoredTop sz="94674"/>
  </p:normalViewPr>
  <p:slideViewPr>
    <p:cSldViewPr snapToGrid="0" snapToObjects="1">
      <p:cViewPr varScale="1">
        <p:scale>
          <a:sx n="101" d="100"/>
          <a:sy n="101" d="100"/>
        </p:scale>
        <p:origin x="234" y="8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B9160F-B9B1-4A93-B95A-45821CABD553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3BB5CD-C625-453B-A285-9E436EB46774}">
      <dgm:prSet/>
      <dgm:spPr>
        <a:xfrm>
          <a:off x="2902" y="65559"/>
          <a:ext cx="2302370" cy="1381422"/>
        </a:xfrm>
        <a:prstGeom prst="rect">
          <a:avLst/>
        </a:prstGeom>
        <a:solidFill>
          <a:srgbClr val="5AD0B8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Advising</a:t>
          </a:r>
        </a:p>
      </dgm:t>
    </dgm:pt>
    <dgm:pt modelId="{65DBA299-0924-4860-B73A-937AB78D69FB}" type="parTrans" cxnId="{5D8AE7DC-5390-42BE-9741-432E7E09BA1F}">
      <dgm:prSet/>
      <dgm:spPr/>
      <dgm:t>
        <a:bodyPr/>
        <a:lstStyle/>
        <a:p>
          <a:endParaRPr lang="en-US"/>
        </a:p>
      </dgm:t>
    </dgm:pt>
    <dgm:pt modelId="{BCA7FD11-0D6B-4E3E-BEBF-4FF7A5225ECA}" type="sibTrans" cxnId="{5D8AE7DC-5390-42BE-9741-432E7E09BA1F}">
      <dgm:prSet/>
      <dgm:spPr/>
      <dgm:t>
        <a:bodyPr/>
        <a:lstStyle/>
        <a:p>
          <a:endParaRPr lang="en-US"/>
        </a:p>
      </dgm:t>
    </dgm:pt>
    <dgm:pt modelId="{09D11042-F0B7-403D-A0AF-3B471EE295F6}">
      <dgm:prSet/>
      <dgm:spPr>
        <a:xfrm>
          <a:off x="2535509" y="65559"/>
          <a:ext cx="2302370" cy="1381422"/>
        </a:xfrm>
        <a:prstGeom prst="rect">
          <a:avLst/>
        </a:prstGeom>
        <a:solidFill>
          <a:srgbClr val="5AD0B8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Disability Support Services</a:t>
          </a:r>
        </a:p>
      </dgm:t>
    </dgm:pt>
    <dgm:pt modelId="{7D989285-7BFD-4670-9A5A-3A81079C88E5}" type="parTrans" cxnId="{ADAA03E5-ED1E-40A5-BAED-9566F1B449B5}">
      <dgm:prSet/>
      <dgm:spPr/>
      <dgm:t>
        <a:bodyPr/>
        <a:lstStyle/>
        <a:p>
          <a:endParaRPr lang="en-US"/>
        </a:p>
      </dgm:t>
    </dgm:pt>
    <dgm:pt modelId="{EF88A81B-3942-4B3D-8966-947068B8D23D}" type="sibTrans" cxnId="{ADAA03E5-ED1E-40A5-BAED-9566F1B449B5}">
      <dgm:prSet/>
      <dgm:spPr/>
      <dgm:t>
        <a:bodyPr/>
        <a:lstStyle/>
        <a:p>
          <a:endParaRPr lang="en-US"/>
        </a:p>
      </dgm:t>
    </dgm:pt>
    <dgm:pt modelId="{027A8503-0F15-4948-8B20-33ECF742F5C3}">
      <dgm:prSet/>
      <dgm:spPr>
        <a:xfrm>
          <a:off x="7600725" y="65559"/>
          <a:ext cx="2302370" cy="1381422"/>
        </a:xfrm>
        <a:prstGeom prst="rect">
          <a:avLst/>
        </a:prstGeom>
        <a:solidFill>
          <a:srgbClr val="5AD0B8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Library</a:t>
          </a:r>
        </a:p>
      </dgm:t>
    </dgm:pt>
    <dgm:pt modelId="{AD7DBFF5-0DD1-4012-ABC0-C63A35793559}" type="parTrans" cxnId="{A270751E-5282-49CF-8A2D-46ACDD1C504E}">
      <dgm:prSet/>
      <dgm:spPr/>
      <dgm:t>
        <a:bodyPr/>
        <a:lstStyle/>
        <a:p>
          <a:endParaRPr lang="en-US"/>
        </a:p>
      </dgm:t>
    </dgm:pt>
    <dgm:pt modelId="{4B32FFB2-5476-4EBA-AD8F-E42588807E3A}" type="sibTrans" cxnId="{A270751E-5282-49CF-8A2D-46ACDD1C504E}">
      <dgm:prSet/>
      <dgm:spPr/>
      <dgm:t>
        <a:bodyPr/>
        <a:lstStyle/>
        <a:p>
          <a:endParaRPr lang="en-US"/>
        </a:p>
      </dgm:t>
    </dgm:pt>
    <dgm:pt modelId="{1B972616-A274-4EF3-BE6E-EE2CA8A9171D}">
      <dgm:prSet/>
      <dgm:spPr>
        <a:xfrm>
          <a:off x="1269205" y="1677219"/>
          <a:ext cx="2302370" cy="1381422"/>
        </a:xfrm>
        <a:prstGeom prst="rect">
          <a:avLst/>
        </a:prstGeom>
        <a:solidFill>
          <a:srgbClr val="5AD0B8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Military and Veteran Resource Center</a:t>
          </a:r>
        </a:p>
      </dgm:t>
    </dgm:pt>
    <dgm:pt modelId="{ED01B097-E507-4564-B3C9-A56A7C90A3DC}" type="parTrans" cxnId="{13A107CA-6F58-4360-86A8-8948B485CCA3}">
      <dgm:prSet/>
      <dgm:spPr/>
      <dgm:t>
        <a:bodyPr/>
        <a:lstStyle/>
        <a:p>
          <a:endParaRPr lang="en-US"/>
        </a:p>
      </dgm:t>
    </dgm:pt>
    <dgm:pt modelId="{5B562E3F-4202-4C37-8DCF-D43CAA8E4BC8}" type="sibTrans" cxnId="{13A107CA-6F58-4360-86A8-8948B485CCA3}">
      <dgm:prSet/>
      <dgm:spPr/>
      <dgm:t>
        <a:bodyPr/>
        <a:lstStyle/>
        <a:p>
          <a:endParaRPr lang="en-US"/>
        </a:p>
      </dgm:t>
    </dgm:pt>
    <dgm:pt modelId="{F9520AAE-8054-4040-BE5A-1455A25ADCB9}">
      <dgm:prSet/>
      <dgm:spPr>
        <a:xfrm>
          <a:off x="3801813" y="1677219"/>
          <a:ext cx="2302370" cy="1381422"/>
        </a:xfrm>
        <a:prstGeom prst="rect">
          <a:avLst/>
        </a:prstGeom>
        <a:solidFill>
          <a:srgbClr val="5AD0B8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Student Achievement and Success Program (SASP)</a:t>
          </a:r>
        </a:p>
      </dgm:t>
    </dgm:pt>
    <dgm:pt modelId="{47DEAB17-9999-4458-A2C9-D8318A4860C5}" type="parTrans" cxnId="{10118F62-A863-4B40-B31E-70A91C9FC870}">
      <dgm:prSet/>
      <dgm:spPr/>
      <dgm:t>
        <a:bodyPr/>
        <a:lstStyle/>
        <a:p>
          <a:endParaRPr lang="en-US"/>
        </a:p>
      </dgm:t>
    </dgm:pt>
    <dgm:pt modelId="{3F64EE42-789F-4662-8E3B-878AA1358943}" type="sibTrans" cxnId="{10118F62-A863-4B40-B31E-70A91C9FC870}">
      <dgm:prSet/>
      <dgm:spPr/>
      <dgm:t>
        <a:bodyPr/>
        <a:lstStyle/>
        <a:p>
          <a:endParaRPr lang="en-US"/>
        </a:p>
      </dgm:t>
    </dgm:pt>
    <dgm:pt modelId="{BE69F848-67C2-4A23-AFC4-D7BC08D37923}">
      <dgm:prSet/>
      <dgm:spPr>
        <a:xfrm>
          <a:off x="6334421" y="1677219"/>
          <a:ext cx="2302370" cy="1381422"/>
        </a:xfrm>
        <a:prstGeom prst="rect">
          <a:avLst/>
        </a:prstGeom>
        <a:solidFill>
          <a:srgbClr val="5AD0B8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Virtual Writing Center</a:t>
          </a:r>
        </a:p>
      </dgm:t>
    </dgm:pt>
    <dgm:pt modelId="{65A4E0DC-C97C-4E6D-A475-2E8F938CD90E}" type="parTrans" cxnId="{6DC1CCBB-7CB1-4709-B403-2DDE21F2909A}">
      <dgm:prSet/>
      <dgm:spPr/>
      <dgm:t>
        <a:bodyPr/>
        <a:lstStyle/>
        <a:p>
          <a:endParaRPr lang="en-US"/>
        </a:p>
      </dgm:t>
    </dgm:pt>
    <dgm:pt modelId="{AAB5C47C-7AE3-4619-A6EA-6ED1D79A8A2B}" type="sibTrans" cxnId="{6DC1CCBB-7CB1-4709-B403-2DDE21F2909A}">
      <dgm:prSet/>
      <dgm:spPr/>
      <dgm:t>
        <a:bodyPr/>
        <a:lstStyle/>
        <a:p>
          <a:endParaRPr lang="en-US"/>
        </a:p>
      </dgm:t>
    </dgm:pt>
    <dgm:pt modelId="{DCBCF924-0CF5-4669-A94E-FCF9AEDB1844}">
      <dgm:prSet/>
      <dgm:spPr>
        <a:xfrm>
          <a:off x="7600725" y="65559"/>
          <a:ext cx="2302370" cy="1381422"/>
        </a:xfrm>
        <a:solidFill>
          <a:srgbClr val="5AD0B8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Campus Dining</a:t>
          </a:r>
        </a:p>
      </dgm:t>
    </dgm:pt>
    <dgm:pt modelId="{2C8ED5BA-0EE1-4C5A-B858-098944107FCA}" type="parTrans" cxnId="{DA0BA4FB-F3A3-42C6-B69D-AA57CEDA8893}">
      <dgm:prSet/>
      <dgm:spPr/>
      <dgm:t>
        <a:bodyPr/>
        <a:lstStyle/>
        <a:p>
          <a:endParaRPr lang="en-US"/>
        </a:p>
      </dgm:t>
    </dgm:pt>
    <dgm:pt modelId="{81F72055-D769-4B5C-B445-E3FFAFD7047A}" type="sibTrans" cxnId="{DA0BA4FB-F3A3-42C6-B69D-AA57CEDA8893}">
      <dgm:prSet/>
      <dgm:spPr/>
      <dgm:t>
        <a:bodyPr/>
        <a:lstStyle/>
        <a:p>
          <a:endParaRPr lang="en-US"/>
        </a:p>
      </dgm:t>
    </dgm:pt>
    <dgm:pt modelId="{848E7386-0BA6-4457-9FD0-3751995B6E1D}">
      <dgm:prSet/>
      <dgm:spPr>
        <a:xfrm>
          <a:off x="7600725" y="65559"/>
          <a:ext cx="2302370" cy="1381422"/>
        </a:xfrm>
        <a:solidFill>
          <a:srgbClr val="5AD0B8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Black Male Institute</a:t>
          </a:r>
        </a:p>
      </dgm:t>
    </dgm:pt>
    <dgm:pt modelId="{80C252CC-A93C-4C3B-A571-581399DCD633}" type="parTrans" cxnId="{E23F5BEE-1E98-4D5A-95C4-753AAF223C7E}">
      <dgm:prSet/>
      <dgm:spPr/>
      <dgm:t>
        <a:bodyPr/>
        <a:lstStyle/>
        <a:p>
          <a:endParaRPr lang="en-US"/>
        </a:p>
      </dgm:t>
    </dgm:pt>
    <dgm:pt modelId="{32549F7A-D5CB-4FC3-ADF1-00062798CCD9}" type="sibTrans" cxnId="{E23F5BEE-1E98-4D5A-95C4-753AAF223C7E}">
      <dgm:prSet/>
      <dgm:spPr/>
      <dgm:t>
        <a:bodyPr/>
        <a:lstStyle/>
        <a:p>
          <a:endParaRPr lang="en-US"/>
        </a:p>
      </dgm:t>
    </dgm:pt>
    <dgm:pt modelId="{8D2F10BF-28AF-4746-BCF6-4D3BDB26493A}">
      <dgm:prSet/>
      <dgm:spPr>
        <a:xfrm>
          <a:off x="1269205" y="1677219"/>
          <a:ext cx="2302370" cy="1381422"/>
        </a:xfrm>
        <a:solidFill>
          <a:srgbClr val="5AD0B8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Student Government Association</a:t>
          </a:r>
        </a:p>
      </dgm:t>
    </dgm:pt>
    <dgm:pt modelId="{F2EE40B8-5267-4031-BAF5-75806E030310}" type="parTrans" cxnId="{D85E3399-1EB4-4661-B9C0-B2B1A6D576BE}">
      <dgm:prSet/>
      <dgm:spPr/>
      <dgm:t>
        <a:bodyPr/>
        <a:lstStyle/>
        <a:p>
          <a:endParaRPr lang="en-US"/>
        </a:p>
      </dgm:t>
    </dgm:pt>
    <dgm:pt modelId="{3BD2BD1C-28A2-4798-8FBD-53EC6401BD1E}" type="sibTrans" cxnId="{D85E3399-1EB4-4661-B9C0-B2B1A6D576BE}">
      <dgm:prSet/>
      <dgm:spPr/>
      <dgm:t>
        <a:bodyPr/>
        <a:lstStyle/>
        <a:p>
          <a:endParaRPr lang="en-US"/>
        </a:p>
      </dgm:t>
    </dgm:pt>
    <dgm:pt modelId="{496275F2-BEB9-42D1-8B3D-1F26C5BA930D}" type="pres">
      <dgm:prSet presAssocID="{8FB9160F-B9B1-4A93-B95A-45821CABD553}" presName="diagram" presStyleCnt="0">
        <dgm:presLayoutVars>
          <dgm:dir/>
          <dgm:resizeHandles val="exact"/>
        </dgm:presLayoutVars>
      </dgm:prSet>
      <dgm:spPr/>
    </dgm:pt>
    <dgm:pt modelId="{A69EFB4B-1D92-4066-8A48-1894A022F0CD}" type="pres">
      <dgm:prSet presAssocID="{B43BB5CD-C625-453B-A285-9E436EB46774}" presName="node" presStyleLbl="node1" presStyleIdx="0" presStyleCnt="9">
        <dgm:presLayoutVars>
          <dgm:bulletEnabled val="1"/>
        </dgm:presLayoutVars>
      </dgm:prSet>
      <dgm:spPr/>
    </dgm:pt>
    <dgm:pt modelId="{D4230354-5DD0-402C-AEB6-A7650D2C390F}" type="pres">
      <dgm:prSet presAssocID="{BCA7FD11-0D6B-4E3E-BEBF-4FF7A5225ECA}" presName="sibTrans" presStyleCnt="0"/>
      <dgm:spPr/>
    </dgm:pt>
    <dgm:pt modelId="{31F8B89A-85BB-4B64-8568-54731C14D16F}" type="pres">
      <dgm:prSet presAssocID="{09D11042-F0B7-403D-A0AF-3B471EE295F6}" presName="node" presStyleLbl="node1" presStyleIdx="1" presStyleCnt="9">
        <dgm:presLayoutVars>
          <dgm:bulletEnabled val="1"/>
        </dgm:presLayoutVars>
      </dgm:prSet>
      <dgm:spPr/>
    </dgm:pt>
    <dgm:pt modelId="{83104C21-EF5E-4499-92A1-A916FBFDA463}" type="pres">
      <dgm:prSet presAssocID="{EF88A81B-3942-4B3D-8966-947068B8D23D}" presName="sibTrans" presStyleCnt="0"/>
      <dgm:spPr/>
    </dgm:pt>
    <dgm:pt modelId="{B949F4DD-AB84-446C-B641-DFE413767C1A}" type="pres">
      <dgm:prSet presAssocID="{027A8503-0F15-4948-8B20-33ECF742F5C3}" presName="node" presStyleLbl="node1" presStyleIdx="2" presStyleCnt="9">
        <dgm:presLayoutVars>
          <dgm:bulletEnabled val="1"/>
        </dgm:presLayoutVars>
      </dgm:prSet>
      <dgm:spPr/>
    </dgm:pt>
    <dgm:pt modelId="{1C6ADB8C-E639-43A7-AA23-0B07BA6ADB29}" type="pres">
      <dgm:prSet presAssocID="{4B32FFB2-5476-4EBA-AD8F-E42588807E3A}" presName="sibTrans" presStyleCnt="0"/>
      <dgm:spPr/>
    </dgm:pt>
    <dgm:pt modelId="{530C0F4F-AFCF-4FEB-9D55-5B8A61974C1A}" type="pres">
      <dgm:prSet presAssocID="{DCBCF924-0CF5-4669-A94E-FCF9AEDB1844}" presName="node" presStyleLbl="node1" presStyleIdx="3" presStyleCnt="9">
        <dgm:presLayoutVars>
          <dgm:bulletEnabled val="1"/>
        </dgm:presLayoutVars>
      </dgm:prSet>
      <dgm:spPr>
        <a:prstGeom prst="rect">
          <a:avLst/>
        </a:prstGeom>
      </dgm:spPr>
    </dgm:pt>
    <dgm:pt modelId="{C8A7CBE9-6C9A-4108-BEBC-34BAADB19318}" type="pres">
      <dgm:prSet presAssocID="{81F72055-D769-4B5C-B445-E3FFAFD7047A}" presName="sibTrans" presStyleCnt="0"/>
      <dgm:spPr/>
    </dgm:pt>
    <dgm:pt modelId="{C6A9C66E-142B-4B1F-AA27-AAF1E890C815}" type="pres">
      <dgm:prSet presAssocID="{848E7386-0BA6-4457-9FD0-3751995B6E1D}" presName="node" presStyleLbl="node1" presStyleIdx="4" presStyleCnt="9">
        <dgm:presLayoutVars>
          <dgm:bulletEnabled val="1"/>
        </dgm:presLayoutVars>
      </dgm:prSet>
      <dgm:spPr/>
    </dgm:pt>
    <dgm:pt modelId="{D2D98283-AD53-4148-8DFA-F29C6B3742A7}" type="pres">
      <dgm:prSet presAssocID="{32549F7A-D5CB-4FC3-ADF1-00062798CCD9}" presName="sibTrans" presStyleCnt="0"/>
      <dgm:spPr/>
    </dgm:pt>
    <dgm:pt modelId="{3EA12EE8-4924-4F43-8CAE-1C77E08C8C60}" type="pres">
      <dgm:prSet presAssocID="{1B972616-A274-4EF3-BE6E-EE2CA8A9171D}" presName="node" presStyleLbl="node1" presStyleIdx="5" presStyleCnt="9">
        <dgm:presLayoutVars>
          <dgm:bulletEnabled val="1"/>
        </dgm:presLayoutVars>
      </dgm:prSet>
      <dgm:spPr/>
    </dgm:pt>
    <dgm:pt modelId="{F749CD86-5A84-4CD5-94DF-D3E04A95CFDE}" type="pres">
      <dgm:prSet presAssocID="{5B562E3F-4202-4C37-8DCF-D43CAA8E4BC8}" presName="sibTrans" presStyleCnt="0"/>
      <dgm:spPr/>
    </dgm:pt>
    <dgm:pt modelId="{0D07B4E2-E379-4841-AB86-54CD9E18CDC1}" type="pres">
      <dgm:prSet presAssocID="{8D2F10BF-28AF-4746-BCF6-4D3BDB26493A}" presName="node" presStyleLbl="node1" presStyleIdx="6" presStyleCnt="9">
        <dgm:presLayoutVars>
          <dgm:bulletEnabled val="1"/>
        </dgm:presLayoutVars>
      </dgm:prSet>
      <dgm:spPr>
        <a:prstGeom prst="rect">
          <a:avLst/>
        </a:prstGeom>
      </dgm:spPr>
    </dgm:pt>
    <dgm:pt modelId="{2EE7013E-C850-427B-9C12-6C3D7DC81F18}" type="pres">
      <dgm:prSet presAssocID="{3BD2BD1C-28A2-4798-8FBD-53EC6401BD1E}" presName="sibTrans" presStyleCnt="0"/>
      <dgm:spPr/>
    </dgm:pt>
    <dgm:pt modelId="{1FFD7B31-5229-4A68-ABBF-065C3DE5025B}" type="pres">
      <dgm:prSet presAssocID="{F9520AAE-8054-4040-BE5A-1455A25ADCB9}" presName="node" presStyleLbl="node1" presStyleIdx="7" presStyleCnt="9">
        <dgm:presLayoutVars>
          <dgm:bulletEnabled val="1"/>
        </dgm:presLayoutVars>
      </dgm:prSet>
      <dgm:spPr/>
    </dgm:pt>
    <dgm:pt modelId="{7822AFFF-D4F8-41CC-96F6-615246623076}" type="pres">
      <dgm:prSet presAssocID="{3F64EE42-789F-4662-8E3B-878AA1358943}" presName="sibTrans" presStyleCnt="0"/>
      <dgm:spPr/>
    </dgm:pt>
    <dgm:pt modelId="{41576BC6-F44B-4E15-9D33-8421C7DAEA5F}" type="pres">
      <dgm:prSet presAssocID="{BE69F848-67C2-4A23-AFC4-D7BC08D37923}" presName="node" presStyleLbl="node1" presStyleIdx="8" presStyleCnt="9">
        <dgm:presLayoutVars>
          <dgm:bulletEnabled val="1"/>
        </dgm:presLayoutVars>
      </dgm:prSet>
      <dgm:spPr/>
    </dgm:pt>
  </dgm:ptLst>
  <dgm:cxnLst>
    <dgm:cxn modelId="{12E68905-D2F7-44B9-99F5-84854D83B055}" type="presOf" srcId="{09D11042-F0B7-403D-A0AF-3B471EE295F6}" destId="{31F8B89A-85BB-4B64-8568-54731C14D16F}" srcOrd="0" destOrd="0" presId="urn:microsoft.com/office/officeart/2005/8/layout/default"/>
    <dgm:cxn modelId="{9B6A2616-FF08-4D47-8BAB-C30CAEFA2CDF}" type="presOf" srcId="{B43BB5CD-C625-453B-A285-9E436EB46774}" destId="{A69EFB4B-1D92-4066-8A48-1894A022F0CD}" srcOrd="0" destOrd="0" presId="urn:microsoft.com/office/officeart/2005/8/layout/default"/>
    <dgm:cxn modelId="{A270751E-5282-49CF-8A2D-46ACDD1C504E}" srcId="{8FB9160F-B9B1-4A93-B95A-45821CABD553}" destId="{027A8503-0F15-4948-8B20-33ECF742F5C3}" srcOrd="2" destOrd="0" parTransId="{AD7DBFF5-0DD1-4012-ABC0-C63A35793559}" sibTransId="{4B32FFB2-5476-4EBA-AD8F-E42588807E3A}"/>
    <dgm:cxn modelId="{361D8F2C-5B6D-4F41-8550-B2578CB38096}" type="presOf" srcId="{8FB9160F-B9B1-4A93-B95A-45821CABD553}" destId="{496275F2-BEB9-42D1-8B3D-1F26C5BA930D}" srcOrd="0" destOrd="0" presId="urn:microsoft.com/office/officeart/2005/8/layout/default"/>
    <dgm:cxn modelId="{1B19253A-689C-4B62-88A1-6930685C9770}" type="presOf" srcId="{DCBCF924-0CF5-4669-A94E-FCF9AEDB1844}" destId="{530C0F4F-AFCF-4FEB-9D55-5B8A61974C1A}" srcOrd="0" destOrd="0" presId="urn:microsoft.com/office/officeart/2005/8/layout/default"/>
    <dgm:cxn modelId="{10118F62-A863-4B40-B31E-70A91C9FC870}" srcId="{8FB9160F-B9B1-4A93-B95A-45821CABD553}" destId="{F9520AAE-8054-4040-BE5A-1455A25ADCB9}" srcOrd="7" destOrd="0" parTransId="{47DEAB17-9999-4458-A2C9-D8318A4860C5}" sibTransId="{3F64EE42-789F-4662-8E3B-878AA1358943}"/>
    <dgm:cxn modelId="{F5C47E67-38AC-4881-8B8C-5EBBD59B247A}" type="presOf" srcId="{F9520AAE-8054-4040-BE5A-1455A25ADCB9}" destId="{1FFD7B31-5229-4A68-ABBF-065C3DE5025B}" srcOrd="0" destOrd="0" presId="urn:microsoft.com/office/officeart/2005/8/layout/default"/>
    <dgm:cxn modelId="{9DF3E24B-9982-42D5-B67C-D8F75E963F7A}" type="presOf" srcId="{848E7386-0BA6-4457-9FD0-3751995B6E1D}" destId="{C6A9C66E-142B-4B1F-AA27-AAF1E890C815}" srcOrd="0" destOrd="0" presId="urn:microsoft.com/office/officeart/2005/8/layout/default"/>
    <dgm:cxn modelId="{9D969750-1A15-458A-B580-1DA082FBEEFC}" type="presOf" srcId="{BE69F848-67C2-4A23-AFC4-D7BC08D37923}" destId="{41576BC6-F44B-4E15-9D33-8421C7DAEA5F}" srcOrd="0" destOrd="0" presId="urn:microsoft.com/office/officeart/2005/8/layout/default"/>
    <dgm:cxn modelId="{0C776C82-985E-41FB-9A29-91C2E3A804A8}" type="presOf" srcId="{8D2F10BF-28AF-4746-BCF6-4D3BDB26493A}" destId="{0D07B4E2-E379-4841-AB86-54CD9E18CDC1}" srcOrd="0" destOrd="0" presId="urn:microsoft.com/office/officeart/2005/8/layout/default"/>
    <dgm:cxn modelId="{D85E3399-1EB4-4661-B9C0-B2B1A6D576BE}" srcId="{8FB9160F-B9B1-4A93-B95A-45821CABD553}" destId="{8D2F10BF-28AF-4746-BCF6-4D3BDB26493A}" srcOrd="6" destOrd="0" parTransId="{F2EE40B8-5267-4031-BAF5-75806E030310}" sibTransId="{3BD2BD1C-28A2-4798-8FBD-53EC6401BD1E}"/>
    <dgm:cxn modelId="{6DC1CCBB-7CB1-4709-B403-2DDE21F2909A}" srcId="{8FB9160F-B9B1-4A93-B95A-45821CABD553}" destId="{BE69F848-67C2-4A23-AFC4-D7BC08D37923}" srcOrd="8" destOrd="0" parTransId="{65A4E0DC-C97C-4E6D-A475-2E8F938CD90E}" sibTransId="{AAB5C47C-7AE3-4619-A6EA-6ED1D79A8A2B}"/>
    <dgm:cxn modelId="{319630BE-B07B-46DA-947A-FD1FF2C8D2D3}" type="presOf" srcId="{027A8503-0F15-4948-8B20-33ECF742F5C3}" destId="{B949F4DD-AB84-446C-B641-DFE413767C1A}" srcOrd="0" destOrd="0" presId="urn:microsoft.com/office/officeart/2005/8/layout/default"/>
    <dgm:cxn modelId="{EC137BC5-6FE9-4BCE-BA37-F696E02C5D15}" type="presOf" srcId="{1B972616-A274-4EF3-BE6E-EE2CA8A9171D}" destId="{3EA12EE8-4924-4F43-8CAE-1C77E08C8C60}" srcOrd="0" destOrd="0" presId="urn:microsoft.com/office/officeart/2005/8/layout/default"/>
    <dgm:cxn modelId="{13A107CA-6F58-4360-86A8-8948B485CCA3}" srcId="{8FB9160F-B9B1-4A93-B95A-45821CABD553}" destId="{1B972616-A274-4EF3-BE6E-EE2CA8A9171D}" srcOrd="5" destOrd="0" parTransId="{ED01B097-E507-4564-B3C9-A56A7C90A3DC}" sibTransId="{5B562E3F-4202-4C37-8DCF-D43CAA8E4BC8}"/>
    <dgm:cxn modelId="{5D8AE7DC-5390-42BE-9741-432E7E09BA1F}" srcId="{8FB9160F-B9B1-4A93-B95A-45821CABD553}" destId="{B43BB5CD-C625-453B-A285-9E436EB46774}" srcOrd="0" destOrd="0" parTransId="{65DBA299-0924-4860-B73A-937AB78D69FB}" sibTransId="{BCA7FD11-0D6B-4E3E-BEBF-4FF7A5225ECA}"/>
    <dgm:cxn modelId="{ADAA03E5-ED1E-40A5-BAED-9566F1B449B5}" srcId="{8FB9160F-B9B1-4A93-B95A-45821CABD553}" destId="{09D11042-F0B7-403D-A0AF-3B471EE295F6}" srcOrd="1" destOrd="0" parTransId="{7D989285-7BFD-4670-9A5A-3A81079C88E5}" sibTransId="{EF88A81B-3942-4B3D-8966-947068B8D23D}"/>
    <dgm:cxn modelId="{E23F5BEE-1E98-4D5A-95C4-753AAF223C7E}" srcId="{8FB9160F-B9B1-4A93-B95A-45821CABD553}" destId="{848E7386-0BA6-4457-9FD0-3751995B6E1D}" srcOrd="4" destOrd="0" parTransId="{80C252CC-A93C-4C3B-A571-581399DCD633}" sibTransId="{32549F7A-D5CB-4FC3-ADF1-00062798CCD9}"/>
    <dgm:cxn modelId="{DA0BA4FB-F3A3-42C6-B69D-AA57CEDA8893}" srcId="{8FB9160F-B9B1-4A93-B95A-45821CABD553}" destId="{DCBCF924-0CF5-4669-A94E-FCF9AEDB1844}" srcOrd="3" destOrd="0" parTransId="{2C8ED5BA-0EE1-4C5A-B858-098944107FCA}" sibTransId="{81F72055-D769-4B5C-B445-E3FFAFD7047A}"/>
    <dgm:cxn modelId="{2F934289-F3A7-4B99-928A-14D7B53B1ABA}" type="presParOf" srcId="{496275F2-BEB9-42D1-8B3D-1F26C5BA930D}" destId="{A69EFB4B-1D92-4066-8A48-1894A022F0CD}" srcOrd="0" destOrd="0" presId="urn:microsoft.com/office/officeart/2005/8/layout/default"/>
    <dgm:cxn modelId="{D7093F4F-FC15-4B63-BAF1-9CCA4DD715E8}" type="presParOf" srcId="{496275F2-BEB9-42D1-8B3D-1F26C5BA930D}" destId="{D4230354-5DD0-402C-AEB6-A7650D2C390F}" srcOrd="1" destOrd="0" presId="urn:microsoft.com/office/officeart/2005/8/layout/default"/>
    <dgm:cxn modelId="{A1DCA139-65BC-4531-80B7-95291A5F0A15}" type="presParOf" srcId="{496275F2-BEB9-42D1-8B3D-1F26C5BA930D}" destId="{31F8B89A-85BB-4B64-8568-54731C14D16F}" srcOrd="2" destOrd="0" presId="urn:microsoft.com/office/officeart/2005/8/layout/default"/>
    <dgm:cxn modelId="{14302B71-B9B9-4AA5-991E-13B46F8104C5}" type="presParOf" srcId="{496275F2-BEB9-42D1-8B3D-1F26C5BA930D}" destId="{83104C21-EF5E-4499-92A1-A916FBFDA463}" srcOrd="3" destOrd="0" presId="urn:microsoft.com/office/officeart/2005/8/layout/default"/>
    <dgm:cxn modelId="{319D6C7C-7784-42DD-B9BD-F3238E6D3DFC}" type="presParOf" srcId="{496275F2-BEB9-42D1-8B3D-1F26C5BA930D}" destId="{B949F4DD-AB84-446C-B641-DFE413767C1A}" srcOrd="4" destOrd="0" presId="urn:microsoft.com/office/officeart/2005/8/layout/default"/>
    <dgm:cxn modelId="{637764F7-3911-47A7-8FAA-A72B3816ADCA}" type="presParOf" srcId="{496275F2-BEB9-42D1-8B3D-1F26C5BA930D}" destId="{1C6ADB8C-E639-43A7-AA23-0B07BA6ADB29}" srcOrd="5" destOrd="0" presId="urn:microsoft.com/office/officeart/2005/8/layout/default"/>
    <dgm:cxn modelId="{1274EBC5-1736-454D-B372-5E680F663D43}" type="presParOf" srcId="{496275F2-BEB9-42D1-8B3D-1F26C5BA930D}" destId="{530C0F4F-AFCF-4FEB-9D55-5B8A61974C1A}" srcOrd="6" destOrd="0" presId="urn:microsoft.com/office/officeart/2005/8/layout/default"/>
    <dgm:cxn modelId="{8024F5C2-18F2-44A7-93CE-A5418FE725B9}" type="presParOf" srcId="{496275F2-BEB9-42D1-8B3D-1F26C5BA930D}" destId="{C8A7CBE9-6C9A-4108-BEBC-34BAADB19318}" srcOrd="7" destOrd="0" presId="urn:microsoft.com/office/officeart/2005/8/layout/default"/>
    <dgm:cxn modelId="{A6C86D88-3413-4836-AD10-D3548C6E8DCF}" type="presParOf" srcId="{496275F2-BEB9-42D1-8B3D-1F26C5BA930D}" destId="{C6A9C66E-142B-4B1F-AA27-AAF1E890C815}" srcOrd="8" destOrd="0" presId="urn:microsoft.com/office/officeart/2005/8/layout/default"/>
    <dgm:cxn modelId="{B4804BB7-FF3E-4BFB-A3AC-DA6269C91263}" type="presParOf" srcId="{496275F2-BEB9-42D1-8B3D-1F26C5BA930D}" destId="{D2D98283-AD53-4148-8DFA-F29C6B3742A7}" srcOrd="9" destOrd="0" presId="urn:microsoft.com/office/officeart/2005/8/layout/default"/>
    <dgm:cxn modelId="{F840BB94-C643-4723-A75F-6518571997D3}" type="presParOf" srcId="{496275F2-BEB9-42D1-8B3D-1F26C5BA930D}" destId="{3EA12EE8-4924-4F43-8CAE-1C77E08C8C60}" srcOrd="10" destOrd="0" presId="urn:microsoft.com/office/officeart/2005/8/layout/default"/>
    <dgm:cxn modelId="{E1859DFC-C022-494D-9120-BF22402BF04C}" type="presParOf" srcId="{496275F2-BEB9-42D1-8B3D-1F26C5BA930D}" destId="{F749CD86-5A84-4CD5-94DF-D3E04A95CFDE}" srcOrd="11" destOrd="0" presId="urn:microsoft.com/office/officeart/2005/8/layout/default"/>
    <dgm:cxn modelId="{79C62D88-77E5-4135-B6CF-796712868B97}" type="presParOf" srcId="{496275F2-BEB9-42D1-8B3D-1F26C5BA930D}" destId="{0D07B4E2-E379-4841-AB86-54CD9E18CDC1}" srcOrd="12" destOrd="0" presId="urn:microsoft.com/office/officeart/2005/8/layout/default"/>
    <dgm:cxn modelId="{952FC870-4656-4714-B721-D73E6FC9756A}" type="presParOf" srcId="{496275F2-BEB9-42D1-8B3D-1F26C5BA930D}" destId="{2EE7013E-C850-427B-9C12-6C3D7DC81F18}" srcOrd="13" destOrd="0" presId="urn:microsoft.com/office/officeart/2005/8/layout/default"/>
    <dgm:cxn modelId="{DFC1EA91-61F8-4561-92F0-8A84866FA619}" type="presParOf" srcId="{496275F2-BEB9-42D1-8B3D-1F26C5BA930D}" destId="{1FFD7B31-5229-4A68-ABBF-065C3DE5025B}" srcOrd="14" destOrd="0" presId="urn:microsoft.com/office/officeart/2005/8/layout/default"/>
    <dgm:cxn modelId="{46260E37-5F8C-4985-ABCC-C01BE4D2B2FD}" type="presParOf" srcId="{496275F2-BEB9-42D1-8B3D-1F26C5BA930D}" destId="{7822AFFF-D4F8-41CC-96F6-615246623076}" srcOrd="15" destOrd="0" presId="urn:microsoft.com/office/officeart/2005/8/layout/default"/>
    <dgm:cxn modelId="{FFBBF16A-0A7A-4B34-A5F0-FD185A97E191}" type="presParOf" srcId="{496275F2-BEB9-42D1-8B3D-1F26C5BA930D}" destId="{41576BC6-F44B-4E15-9D33-8421C7DAEA5F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9EFB4B-1D92-4066-8A48-1894A022F0CD}">
      <dsp:nvSpPr>
        <dsp:cNvPr id="0" name=""/>
        <dsp:cNvSpPr/>
      </dsp:nvSpPr>
      <dsp:spPr>
        <a:xfrm>
          <a:off x="424076" y="186"/>
          <a:ext cx="2106475" cy="1263885"/>
        </a:xfrm>
        <a:prstGeom prst="rect">
          <a:avLst/>
        </a:prstGeom>
        <a:solidFill>
          <a:srgbClr val="5AD0B8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Advising</a:t>
          </a:r>
        </a:p>
      </dsp:txBody>
      <dsp:txXfrm>
        <a:off x="424076" y="186"/>
        <a:ext cx="2106475" cy="1263885"/>
      </dsp:txXfrm>
    </dsp:sp>
    <dsp:sp modelId="{31F8B89A-85BB-4B64-8568-54731C14D16F}">
      <dsp:nvSpPr>
        <dsp:cNvPr id="0" name=""/>
        <dsp:cNvSpPr/>
      </dsp:nvSpPr>
      <dsp:spPr>
        <a:xfrm>
          <a:off x="2741199" y="186"/>
          <a:ext cx="2106475" cy="1263885"/>
        </a:xfrm>
        <a:prstGeom prst="rect">
          <a:avLst/>
        </a:prstGeom>
        <a:solidFill>
          <a:srgbClr val="5AD0B8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Disability Support Services</a:t>
          </a:r>
        </a:p>
      </dsp:txBody>
      <dsp:txXfrm>
        <a:off x="2741199" y="186"/>
        <a:ext cx="2106475" cy="1263885"/>
      </dsp:txXfrm>
    </dsp:sp>
    <dsp:sp modelId="{B949F4DD-AB84-446C-B641-DFE413767C1A}">
      <dsp:nvSpPr>
        <dsp:cNvPr id="0" name=""/>
        <dsp:cNvSpPr/>
      </dsp:nvSpPr>
      <dsp:spPr>
        <a:xfrm>
          <a:off x="5058322" y="186"/>
          <a:ext cx="2106475" cy="1263885"/>
        </a:xfrm>
        <a:prstGeom prst="rect">
          <a:avLst/>
        </a:prstGeom>
        <a:solidFill>
          <a:srgbClr val="5AD0B8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Library</a:t>
          </a:r>
        </a:p>
      </dsp:txBody>
      <dsp:txXfrm>
        <a:off x="5058322" y="186"/>
        <a:ext cx="2106475" cy="1263885"/>
      </dsp:txXfrm>
    </dsp:sp>
    <dsp:sp modelId="{530C0F4F-AFCF-4FEB-9D55-5B8A61974C1A}">
      <dsp:nvSpPr>
        <dsp:cNvPr id="0" name=""/>
        <dsp:cNvSpPr/>
      </dsp:nvSpPr>
      <dsp:spPr>
        <a:xfrm>
          <a:off x="7375445" y="186"/>
          <a:ext cx="2106475" cy="1263885"/>
        </a:xfrm>
        <a:prstGeom prst="rect">
          <a:avLst/>
        </a:prstGeom>
        <a:solidFill>
          <a:srgbClr val="5AD0B8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Campus Dining</a:t>
          </a:r>
        </a:p>
      </dsp:txBody>
      <dsp:txXfrm>
        <a:off x="7375445" y="186"/>
        <a:ext cx="2106475" cy="1263885"/>
      </dsp:txXfrm>
    </dsp:sp>
    <dsp:sp modelId="{C6A9C66E-142B-4B1F-AA27-AAF1E890C815}">
      <dsp:nvSpPr>
        <dsp:cNvPr id="0" name=""/>
        <dsp:cNvSpPr/>
      </dsp:nvSpPr>
      <dsp:spPr>
        <a:xfrm>
          <a:off x="424076" y="1474719"/>
          <a:ext cx="2106475" cy="1263885"/>
        </a:xfrm>
        <a:prstGeom prst="rect">
          <a:avLst/>
        </a:prstGeom>
        <a:solidFill>
          <a:srgbClr val="5AD0B8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Black Male Institute</a:t>
          </a:r>
        </a:p>
      </dsp:txBody>
      <dsp:txXfrm>
        <a:off x="424076" y="1474719"/>
        <a:ext cx="2106475" cy="1263885"/>
      </dsp:txXfrm>
    </dsp:sp>
    <dsp:sp modelId="{3EA12EE8-4924-4F43-8CAE-1C77E08C8C60}">
      <dsp:nvSpPr>
        <dsp:cNvPr id="0" name=""/>
        <dsp:cNvSpPr/>
      </dsp:nvSpPr>
      <dsp:spPr>
        <a:xfrm>
          <a:off x="2741199" y="1474719"/>
          <a:ext cx="2106475" cy="1263885"/>
        </a:xfrm>
        <a:prstGeom prst="rect">
          <a:avLst/>
        </a:prstGeom>
        <a:solidFill>
          <a:srgbClr val="5AD0B8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Military and Veteran Resource Center</a:t>
          </a:r>
        </a:p>
      </dsp:txBody>
      <dsp:txXfrm>
        <a:off x="2741199" y="1474719"/>
        <a:ext cx="2106475" cy="1263885"/>
      </dsp:txXfrm>
    </dsp:sp>
    <dsp:sp modelId="{0D07B4E2-E379-4841-AB86-54CD9E18CDC1}">
      <dsp:nvSpPr>
        <dsp:cNvPr id="0" name=""/>
        <dsp:cNvSpPr/>
      </dsp:nvSpPr>
      <dsp:spPr>
        <a:xfrm>
          <a:off x="5058322" y="1474719"/>
          <a:ext cx="2106475" cy="1263885"/>
        </a:xfrm>
        <a:prstGeom prst="rect">
          <a:avLst/>
        </a:prstGeom>
        <a:solidFill>
          <a:srgbClr val="5AD0B8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Student Government Association</a:t>
          </a:r>
        </a:p>
      </dsp:txBody>
      <dsp:txXfrm>
        <a:off x="5058322" y="1474719"/>
        <a:ext cx="2106475" cy="1263885"/>
      </dsp:txXfrm>
    </dsp:sp>
    <dsp:sp modelId="{1FFD7B31-5229-4A68-ABBF-065C3DE5025B}">
      <dsp:nvSpPr>
        <dsp:cNvPr id="0" name=""/>
        <dsp:cNvSpPr/>
      </dsp:nvSpPr>
      <dsp:spPr>
        <a:xfrm>
          <a:off x="7375445" y="1474719"/>
          <a:ext cx="2106475" cy="1263885"/>
        </a:xfrm>
        <a:prstGeom prst="rect">
          <a:avLst/>
        </a:prstGeom>
        <a:solidFill>
          <a:srgbClr val="5AD0B8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Student Achievement and Success Program (SASP)</a:t>
          </a:r>
        </a:p>
      </dsp:txBody>
      <dsp:txXfrm>
        <a:off x="7375445" y="1474719"/>
        <a:ext cx="2106475" cy="1263885"/>
      </dsp:txXfrm>
    </dsp:sp>
    <dsp:sp modelId="{41576BC6-F44B-4E15-9D33-8421C7DAEA5F}">
      <dsp:nvSpPr>
        <dsp:cNvPr id="0" name=""/>
        <dsp:cNvSpPr/>
      </dsp:nvSpPr>
      <dsp:spPr>
        <a:xfrm>
          <a:off x="3899761" y="2949252"/>
          <a:ext cx="2106475" cy="1263885"/>
        </a:xfrm>
        <a:prstGeom prst="rect">
          <a:avLst/>
        </a:prstGeom>
        <a:solidFill>
          <a:srgbClr val="5AD0B8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Virtual Writing Center</a:t>
          </a:r>
        </a:p>
      </dsp:txBody>
      <dsp:txXfrm>
        <a:off x="3899761" y="2949252"/>
        <a:ext cx="2106475" cy="12638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th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DA5BF06-9760-DFC1-8148-AEAD13F1C1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378774"/>
            <a:ext cx="10363200" cy="2698956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  <a:latin typeface="Whitney Book"/>
                <a:cs typeface="Whitney Black"/>
              </a:defRPr>
            </a:lvl1pPr>
          </a:lstStyle>
          <a:p>
            <a:r>
              <a:rPr lang="en-US" dirty="0"/>
              <a:t>Presentation Title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EAB310-3D28-13B5-FB28-5478FBEB5A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295412" y="5479226"/>
            <a:ext cx="7601175" cy="50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095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th Title - 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FA5AD3-B16F-4E72-E168-E83D85E745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5892" y="1592259"/>
            <a:ext cx="10860216" cy="4573763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  <a:latin typeface="Whitney Book"/>
                <a:cs typeface="Whitney Black"/>
              </a:defRPr>
            </a:lvl1pPr>
          </a:lstStyle>
          <a:p>
            <a:r>
              <a:rPr lang="en-US" dirty="0"/>
              <a:t>Presentation Title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A585067-FF4C-BAD8-175B-BDADEB6EA2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1167" y="500863"/>
            <a:ext cx="2619134" cy="99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094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60th Title - 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FA5AD3-B16F-4E72-E168-E83D85E745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5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5892" y="1592259"/>
            <a:ext cx="10860216" cy="4573763"/>
          </a:xfrm>
        </p:spPr>
        <p:txBody>
          <a:bodyPr>
            <a:normAutofit/>
          </a:bodyPr>
          <a:lstStyle>
            <a:lvl1pPr>
              <a:defRPr sz="6000">
                <a:solidFill>
                  <a:srgbClr val="007582"/>
                </a:solidFill>
                <a:latin typeface="Whitney Book"/>
                <a:cs typeface="Whitney Black"/>
              </a:defRPr>
            </a:lvl1pPr>
          </a:lstStyle>
          <a:p>
            <a:r>
              <a:rPr lang="en-US" dirty="0"/>
              <a:t>Presentation Title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ADCF34A-5DC5-47D9-7477-690BC67A6C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31167" y="500863"/>
            <a:ext cx="2619133" cy="99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46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Logo 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471715" y="1192196"/>
            <a:ext cx="11205420" cy="482554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471715" y="6291554"/>
            <a:ext cx="592667" cy="240030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rgbClr val="007582"/>
                </a:solidFill>
                <a:latin typeface="Arial"/>
                <a:cs typeface="Arial"/>
              </a:defRPr>
            </a:lvl1pPr>
          </a:lstStyle>
          <a:p>
            <a:pPr lvl="0"/>
            <a:fld id="{738BD08D-3D11-FC4B-A1B6-1B8F2C83B7E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84082B-4DF4-5242-8621-54DBBF6E3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71715" y="360206"/>
            <a:ext cx="1287637" cy="48782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7D8758-D060-0542-B66E-FE4390C9BEEC}"/>
              </a:ext>
            </a:extLst>
          </p:cNvPr>
          <p:cNvCxnSpPr>
            <a:cxnSpLocks/>
          </p:cNvCxnSpPr>
          <p:nvPr userDrawn="1"/>
        </p:nvCxnSpPr>
        <p:spPr>
          <a:xfrm>
            <a:off x="471715" y="975390"/>
            <a:ext cx="11226995" cy="0"/>
          </a:xfrm>
          <a:prstGeom prst="line">
            <a:avLst/>
          </a:prstGeom>
          <a:ln w="12700">
            <a:solidFill>
              <a:srgbClr val="00758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5258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Logo Bot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471715" y="574432"/>
            <a:ext cx="11205420" cy="527080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471715" y="6291554"/>
            <a:ext cx="592667" cy="240030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rgbClr val="007582"/>
                </a:solidFill>
                <a:latin typeface="Arial"/>
                <a:cs typeface="Arial"/>
              </a:defRPr>
            </a:lvl1pPr>
          </a:lstStyle>
          <a:p>
            <a:pPr lvl="0"/>
            <a:fld id="{738BD08D-3D11-FC4B-A1B6-1B8F2C83B7E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84082B-4DF4-5242-8621-54DBBF6E3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544813" y="6222742"/>
            <a:ext cx="5132322" cy="34215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F7B8C4E-DFD0-AB4E-9BE2-82CAE54FF9A1}"/>
              </a:ext>
            </a:extLst>
          </p:cNvPr>
          <p:cNvCxnSpPr>
            <a:cxnSpLocks/>
          </p:cNvCxnSpPr>
          <p:nvPr userDrawn="1"/>
        </p:nvCxnSpPr>
        <p:spPr>
          <a:xfrm>
            <a:off x="471715" y="6068399"/>
            <a:ext cx="11226995" cy="0"/>
          </a:xfrm>
          <a:prstGeom prst="line">
            <a:avLst/>
          </a:prstGeom>
          <a:ln w="12700">
            <a:solidFill>
              <a:srgbClr val="00758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0354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488651" y="1192697"/>
            <a:ext cx="11215668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>
              <a:latin typeface="Whitney Book"/>
            </a:endParaRPr>
          </a:p>
          <a:p>
            <a:endParaRPr lang="en-US" sz="1800" dirty="0">
              <a:latin typeface="Whitney Book"/>
            </a:endParaRPr>
          </a:p>
          <a:p>
            <a:endParaRPr lang="en-US" sz="1800" dirty="0">
              <a:latin typeface="Whitney Book"/>
            </a:endParaRPr>
          </a:p>
          <a:p>
            <a:endParaRPr lang="en-US" sz="1800" dirty="0">
              <a:latin typeface="Whitney Book"/>
            </a:endParaRPr>
          </a:p>
          <a:p>
            <a:endParaRPr lang="en-US" sz="1800" dirty="0">
              <a:latin typeface="Whitney Book"/>
            </a:endParaRPr>
          </a:p>
          <a:p>
            <a:endParaRPr lang="en-US" sz="1800" dirty="0">
              <a:latin typeface="Whitney Book"/>
            </a:endParaRPr>
          </a:p>
          <a:p>
            <a:endParaRPr lang="en-US" sz="1800" dirty="0">
              <a:latin typeface="Whitney Book"/>
            </a:endParaRPr>
          </a:p>
          <a:p>
            <a:endParaRPr lang="en-US" sz="1800" dirty="0">
              <a:latin typeface="Whitney Book"/>
            </a:endParaRPr>
          </a:p>
          <a:p>
            <a:endParaRPr lang="en-US" sz="1800" dirty="0">
              <a:latin typeface="Whitney Book"/>
            </a:endParaRPr>
          </a:p>
          <a:p>
            <a:endParaRPr lang="en-US" sz="1800" dirty="0">
              <a:latin typeface="Whitney Book"/>
            </a:endParaRPr>
          </a:p>
          <a:p>
            <a:endParaRPr lang="en-US" sz="1800" dirty="0">
              <a:latin typeface="Whitney Book"/>
            </a:endParaRPr>
          </a:p>
          <a:p>
            <a:endParaRPr lang="en-US" sz="1800" dirty="0">
              <a:latin typeface="Whitney Book"/>
            </a:endParaRPr>
          </a:p>
          <a:p>
            <a:endParaRPr lang="en-US" sz="1800" dirty="0">
              <a:latin typeface="Whitney Book"/>
            </a:endParaRPr>
          </a:p>
          <a:p>
            <a:endParaRPr lang="en-US" sz="1800" dirty="0">
              <a:latin typeface="Whitney Book"/>
            </a:endParaRPr>
          </a:p>
          <a:p>
            <a:endParaRPr lang="en-US" sz="1800" dirty="0">
              <a:latin typeface="Whitney Book"/>
            </a:endParaRPr>
          </a:p>
          <a:p>
            <a:endParaRPr lang="en-US" sz="1800" dirty="0">
              <a:latin typeface="Whitney Book"/>
            </a:endParaRPr>
          </a:p>
          <a:p>
            <a:endParaRPr lang="en-US" sz="1800" dirty="0">
              <a:latin typeface="Whitney Book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87681" y="520862"/>
            <a:ext cx="11103186" cy="54735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471715" y="6291554"/>
            <a:ext cx="592667" cy="240030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rgbClr val="007582"/>
                </a:solidFill>
                <a:latin typeface="Arial"/>
                <a:cs typeface="Arial"/>
              </a:defRPr>
            </a:lvl1pPr>
          </a:lstStyle>
          <a:p>
            <a:pPr lvl="0"/>
            <a:fld id="{738BD08D-3D11-FC4B-A1B6-1B8F2C83B7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511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4EAA7E-F256-6447-AD9B-FE773E55760F}"/>
              </a:ext>
            </a:extLst>
          </p:cNvPr>
          <p:cNvSpPr/>
          <p:nvPr userDrawn="1"/>
        </p:nvSpPr>
        <p:spPr>
          <a:xfrm>
            <a:off x="756138" y="1"/>
            <a:ext cx="10679723" cy="545071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550585" y="797688"/>
            <a:ext cx="7116233" cy="3054594"/>
          </a:xfrm>
        </p:spPr>
        <p:txBody>
          <a:bodyPr/>
          <a:lstStyle>
            <a:lvl1pPr marL="0" indent="0" algn="ctr">
              <a:buNone/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“This is a great </a:t>
            </a:r>
            <a:br>
              <a:rPr lang="en-US" dirty="0"/>
            </a:br>
            <a:r>
              <a:rPr lang="en-US" dirty="0"/>
              <a:t>slide for call-outs </a:t>
            </a:r>
            <a:br>
              <a:rPr lang="en-US" dirty="0"/>
            </a:br>
            <a:r>
              <a:rPr lang="en-US" dirty="0"/>
              <a:t>or inspirational </a:t>
            </a:r>
            <a:br>
              <a:rPr lang="en-US" dirty="0"/>
            </a:br>
            <a:r>
              <a:rPr lang="en-US" dirty="0"/>
              <a:t>quotes.”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2550585" y="4126865"/>
            <a:ext cx="7116233" cy="537539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-</a:t>
            </a:r>
            <a:r>
              <a:rPr lang="en-US" dirty="0" err="1"/>
              <a:t>Powerpoint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6B8DE7-AF42-434C-A727-4F7B3DC4AD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537883" y="5934103"/>
            <a:ext cx="7116233" cy="47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907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th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99443A-DDD7-0722-D952-154FB449F7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3090A1-3FCC-5946-8C3A-D61EC36CE4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466215" y="2432693"/>
            <a:ext cx="5259570" cy="199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84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Whitney Book"/>
              </a:defRPr>
            </a:lvl1pPr>
          </a:lstStyle>
          <a:p>
            <a:fld id="{ABF0B535-A23C-0B40-BB17-60ABED895D2E}" type="datetimeFigureOut">
              <a:rPr lang="en-US" smtClean="0"/>
              <a:pPr/>
              <a:t>3/11/2024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Whitney Book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Whitney Book"/>
              </a:defRPr>
            </a:lvl1pPr>
          </a:lstStyle>
          <a:p>
            <a:fld id="{D21942A7-E1EE-5748-A9C4-020177ECB7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871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6" r:id="rId3"/>
    <p:sldLayoutId id="2147483650" r:id="rId4"/>
    <p:sldLayoutId id="2147483655" r:id="rId5"/>
    <p:sldLayoutId id="2147483651" r:id="rId6"/>
    <p:sldLayoutId id="2147483653" r:id="rId7"/>
    <p:sldLayoutId id="2147483654" r:id="rId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>
              <a:lumMod val="50000"/>
              <a:lumOff val="50000"/>
            </a:schemeClr>
          </a:solidFill>
          <a:latin typeface="Whitney Book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50000"/>
              <a:lumOff val="50000"/>
            </a:schemeClr>
          </a:solidFill>
          <a:latin typeface="Whitney Book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>
              <a:lumMod val="50000"/>
              <a:lumOff val="50000"/>
            </a:schemeClr>
          </a:solidFill>
          <a:latin typeface="Whitney Book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Whitney Book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50000"/>
              <a:lumOff val="50000"/>
            </a:schemeClr>
          </a:solidFill>
          <a:latin typeface="Whitney Book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50000"/>
              <a:lumOff val="50000"/>
            </a:schemeClr>
          </a:solidFill>
          <a:latin typeface="Whitney Book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mailto:EMDUBOSE@AACC.EDU" TargetMode="Externa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entaid.gov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mailto:EMDUBOSE@AACC.EDU" TargetMode="Externa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DA7BE-5144-5540-AE0F-C67A2509DA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Whitney Bold" pitchFamily="50" charset="0"/>
              </a:rPr>
              <a:t>Preparing for the PRD</a:t>
            </a:r>
          </a:p>
        </p:txBody>
      </p:sp>
    </p:spTree>
    <p:extLst>
      <p:ext uri="{BB962C8B-B14F-4D97-AF65-F5344CB8AC3E}">
        <p14:creationId xmlns:p14="http://schemas.microsoft.com/office/powerpoint/2010/main" val="127223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2224F2D-CD7D-DE40-948B-3698B62FE2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1715" y="1494697"/>
            <a:ext cx="11205420" cy="17072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>
                <a:solidFill>
                  <a:srgbClr val="007582"/>
                </a:solidFill>
                <a:latin typeface="Whitney Black" pitchFamily="50" charset="0"/>
              </a:rPr>
              <a:t>Where Do I Get Started?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43EEDB-AB7E-C546-815C-8C01B99079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41EFB182-A32D-4B19-A1D6-334E1775911D}"/>
              </a:ext>
            </a:extLst>
          </p:cNvPr>
          <p:cNvSpPr txBox="1">
            <a:spLocks/>
          </p:cNvSpPr>
          <p:nvPr/>
        </p:nvSpPr>
        <p:spPr>
          <a:xfrm>
            <a:off x="450140" y="2576945"/>
            <a:ext cx="11205420" cy="21876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Whitney Book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Whitney Book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Whitney Book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Whitney Book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Whitney Book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7582"/>
                </a:solidFill>
              </a:rPr>
              <a:t>Let your counselor or </a:t>
            </a:r>
            <a:r>
              <a:rPr lang="en-US" dirty="0">
                <a:solidFill>
                  <a:srgbClr val="007582"/>
                </a:solidFill>
                <a:latin typeface="Whitney Bold" pitchFamily="50" charset="0"/>
              </a:rPr>
              <a:t>AACC</a:t>
            </a:r>
            <a:r>
              <a:rPr lang="en-US" dirty="0">
                <a:solidFill>
                  <a:srgbClr val="007582"/>
                </a:solidFill>
              </a:rPr>
              <a:t> Transition Advisor know that you want to attend the </a:t>
            </a:r>
            <a:r>
              <a:rPr lang="en-US" dirty="0">
                <a:solidFill>
                  <a:srgbClr val="007582"/>
                </a:solidFill>
                <a:latin typeface="Whitney Bold" pitchFamily="50" charset="0"/>
              </a:rPr>
              <a:t>PRD</a:t>
            </a:r>
          </a:p>
          <a:p>
            <a:r>
              <a:rPr lang="en-US" dirty="0">
                <a:solidFill>
                  <a:srgbClr val="007582"/>
                </a:solidFill>
              </a:rPr>
              <a:t>Complete the </a:t>
            </a:r>
            <a:r>
              <a:rPr lang="en-US" dirty="0">
                <a:solidFill>
                  <a:srgbClr val="007582"/>
                </a:solidFill>
                <a:latin typeface="Whitney Bold" pitchFamily="50" charset="0"/>
              </a:rPr>
              <a:t>AACC</a:t>
            </a:r>
            <a:r>
              <a:rPr lang="en-US" dirty="0">
                <a:solidFill>
                  <a:srgbClr val="007582"/>
                </a:solidFill>
              </a:rPr>
              <a:t> Application</a:t>
            </a:r>
          </a:p>
        </p:txBody>
      </p:sp>
    </p:spTree>
    <p:extLst>
      <p:ext uri="{BB962C8B-B14F-4D97-AF65-F5344CB8AC3E}">
        <p14:creationId xmlns:p14="http://schemas.microsoft.com/office/powerpoint/2010/main" val="133765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FC9FCE-EF97-4F0A-9C86-046359F5C8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1715" y="128588"/>
            <a:ext cx="11205420" cy="571665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rgbClr val="007582"/>
                </a:solidFill>
                <a:latin typeface="Whitney Black" pitchFamily="50" charset="0"/>
              </a:rPr>
              <a:t>Completing the Application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0EA818-2A99-4A6E-B556-AE52B292B4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1E800D-E144-4044-832A-615CB42BD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369" y="789602"/>
            <a:ext cx="7437188" cy="37260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0D84EC-2C19-42F1-A5FF-7D16E629C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199" y="1565957"/>
            <a:ext cx="7422284" cy="37260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55B70A-E55D-4E1A-8005-CC10D2040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2613" y="2299320"/>
            <a:ext cx="7523018" cy="376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72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8DAE09-41E7-4429-B0DD-BBB8677A05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1715" y="326416"/>
            <a:ext cx="11205420" cy="5518825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rgbClr val="007582"/>
                </a:solidFill>
                <a:latin typeface="Whitney Black" pitchFamily="50" charset="0"/>
              </a:rPr>
              <a:t>Key Things to look for on the Application</a:t>
            </a:r>
          </a:p>
          <a:p>
            <a:pPr marL="0" indent="0">
              <a:buNone/>
            </a:pP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F9334D-EA98-48DF-8F47-8D0E415E15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20255F-BAAB-47AB-A4BF-28CA0B0B4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125" y="1335473"/>
            <a:ext cx="5566875" cy="3389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969D6C-7239-47DC-B2E0-F859B4243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423" y="1439525"/>
            <a:ext cx="7287712" cy="44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91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21B51D-4475-4929-BBCE-04B33EE8B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15" y="574432"/>
            <a:ext cx="7991763" cy="48600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9A2E99-1D2F-4DDB-8B93-39B0BB91C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8522" y="1181184"/>
            <a:ext cx="7991763" cy="487842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16C9B-B4FE-4218-8F58-66C478869C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62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2D6C98-B696-45CE-AD69-BFEB19B080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1715" y="328280"/>
            <a:ext cx="11205420" cy="527080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007582"/>
                </a:solidFill>
                <a:latin typeface="Whitney Black" pitchFamily="50" charset="0"/>
              </a:rPr>
              <a:t>Financial Aid (SENIORS)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80AA89-BCEA-4D64-BFD9-A1E680AEEB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0E03C9-C697-47DE-85D8-3CB9A49C27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91" r="7337"/>
          <a:stretch/>
        </p:blipFill>
        <p:spPr>
          <a:xfrm>
            <a:off x="918945" y="982304"/>
            <a:ext cx="10310960" cy="3597784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9A04BB84-DE2D-43B6-A127-F8F8DAD60D26}"/>
              </a:ext>
            </a:extLst>
          </p:cNvPr>
          <p:cNvSpPr txBox="1">
            <a:spLocks/>
          </p:cNvSpPr>
          <p:nvPr/>
        </p:nvSpPr>
        <p:spPr>
          <a:xfrm>
            <a:off x="624115" y="4716376"/>
            <a:ext cx="11205420" cy="1485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Whitney Book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Whitney Book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Whitney Book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Whitney Book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Whitney Book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007582"/>
                </a:solidFill>
              </a:rPr>
              <a:t>Can be changed later through the Records Office*</a:t>
            </a:r>
          </a:p>
        </p:txBody>
      </p:sp>
    </p:spTree>
    <p:extLst>
      <p:ext uri="{BB962C8B-B14F-4D97-AF65-F5344CB8AC3E}">
        <p14:creationId xmlns:p14="http://schemas.microsoft.com/office/powerpoint/2010/main" val="93072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D1C847-7542-4A0B-B96C-B00B37BFC8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007582"/>
                </a:solidFill>
                <a:latin typeface="Whitney Black" pitchFamily="50" charset="0"/>
              </a:rPr>
              <a:t>Activating Student Account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FC9431-8DC5-455B-9E5E-85C5DFABCB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E19638-D674-4410-8D55-E29D806C98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660"/>
          <a:stretch/>
        </p:blipFill>
        <p:spPr>
          <a:xfrm>
            <a:off x="443664" y="1336890"/>
            <a:ext cx="11304672" cy="4184219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893700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E50ECD-F5A6-4999-9707-4593E862C1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1715" y="326416"/>
            <a:ext cx="11205420" cy="551882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007582"/>
                </a:solidFill>
                <a:latin typeface="Whitney Black" pitchFamily="50" charset="0"/>
              </a:rPr>
              <a:t>Accessing the </a:t>
            </a:r>
            <a:r>
              <a:rPr lang="en-US" dirty="0" err="1">
                <a:solidFill>
                  <a:srgbClr val="007582"/>
                </a:solidFill>
                <a:latin typeface="Whitney Black" pitchFamily="50" charset="0"/>
              </a:rPr>
              <a:t>MyAACC</a:t>
            </a:r>
            <a:r>
              <a:rPr lang="en-US" dirty="0">
                <a:solidFill>
                  <a:srgbClr val="007582"/>
                </a:solidFill>
                <a:latin typeface="Whitney Black" pitchFamily="50" charset="0"/>
              </a:rPr>
              <a:t> Portal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179D04-440D-4A88-B416-99D4DD36F2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5ED279-1AFA-411B-8238-95C153DA4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65" y="886418"/>
            <a:ext cx="10270691" cy="50851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86D8BB-E9A2-4928-9A0E-057994200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063" y="886418"/>
            <a:ext cx="10048072" cy="508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9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6A8CF-B4F7-4668-850F-E8281F9E6C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FD34DD-29B0-45BC-95EA-C83283510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004" y="249338"/>
            <a:ext cx="9781991" cy="571589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D253081-1A69-4108-946C-46DDDE87723B}"/>
              </a:ext>
            </a:extLst>
          </p:cNvPr>
          <p:cNvCxnSpPr/>
          <p:nvPr/>
        </p:nvCxnSpPr>
        <p:spPr>
          <a:xfrm>
            <a:off x="1064382" y="2100263"/>
            <a:ext cx="1121606" cy="1109573"/>
          </a:xfrm>
          <a:prstGeom prst="straightConnector1">
            <a:avLst/>
          </a:prstGeom>
          <a:ln w="76200">
            <a:tailEnd type="triangle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B3C66AE-C45D-4604-B1CE-64E3B424FCFC}"/>
              </a:ext>
            </a:extLst>
          </p:cNvPr>
          <p:cNvCxnSpPr/>
          <p:nvPr/>
        </p:nvCxnSpPr>
        <p:spPr>
          <a:xfrm>
            <a:off x="4431470" y="2100263"/>
            <a:ext cx="1121606" cy="1109573"/>
          </a:xfrm>
          <a:prstGeom prst="straightConnector1">
            <a:avLst/>
          </a:prstGeom>
          <a:ln w="76200">
            <a:tailEnd type="triangle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BF7B373-4962-4916-B051-DDE701CD5E47}"/>
              </a:ext>
            </a:extLst>
          </p:cNvPr>
          <p:cNvCxnSpPr/>
          <p:nvPr/>
        </p:nvCxnSpPr>
        <p:spPr>
          <a:xfrm>
            <a:off x="7638921" y="2100262"/>
            <a:ext cx="1121606" cy="1109573"/>
          </a:xfrm>
          <a:prstGeom prst="straightConnector1">
            <a:avLst/>
          </a:prstGeom>
          <a:ln w="76200">
            <a:tailEnd type="triangle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807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C805ED-DB1D-4B9C-A398-E02A25B2FF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1715" y="1061354"/>
            <a:ext cx="7424599" cy="4783887"/>
          </a:xfrm>
        </p:spPr>
        <p:txBody>
          <a:bodyPr/>
          <a:lstStyle/>
          <a:p>
            <a:r>
              <a:rPr lang="en-US" dirty="0">
                <a:solidFill>
                  <a:srgbClr val="007582"/>
                </a:solidFill>
              </a:rPr>
              <a:t>Evaluating your ability to take </a:t>
            </a:r>
            <a:r>
              <a:rPr lang="en-US" b="1" dirty="0">
                <a:solidFill>
                  <a:srgbClr val="007582"/>
                </a:solidFill>
                <a:latin typeface="Whitney Bold" pitchFamily="50" charset="0"/>
              </a:rPr>
              <a:t>College English</a:t>
            </a:r>
            <a:r>
              <a:rPr lang="en-US" dirty="0">
                <a:solidFill>
                  <a:srgbClr val="007582"/>
                </a:solidFill>
              </a:rPr>
              <a:t> and </a:t>
            </a:r>
            <a:r>
              <a:rPr lang="en-US" b="1" dirty="0">
                <a:solidFill>
                  <a:srgbClr val="007582"/>
                </a:solidFill>
                <a:latin typeface="Whitney Bold" pitchFamily="50" charset="0"/>
              </a:rPr>
              <a:t>College Math</a:t>
            </a:r>
          </a:p>
          <a:p>
            <a:r>
              <a:rPr lang="en-US" dirty="0">
                <a:solidFill>
                  <a:srgbClr val="007582"/>
                </a:solidFill>
              </a:rPr>
              <a:t>Multiple Ways to Determine:</a:t>
            </a:r>
          </a:p>
          <a:p>
            <a:pPr lvl="1"/>
            <a:r>
              <a:rPr lang="en-US" dirty="0">
                <a:solidFill>
                  <a:srgbClr val="007582"/>
                </a:solidFill>
              </a:rPr>
              <a:t>Accuplacer Placement Test</a:t>
            </a:r>
          </a:p>
          <a:p>
            <a:pPr lvl="1"/>
            <a:r>
              <a:rPr lang="en-US" dirty="0">
                <a:solidFill>
                  <a:srgbClr val="007582"/>
                </a:solidFill>
              </a:rPr>
              <a:t>Standardized Test Scores (SAT, ACT, etc.)</a:t>
            </a:r>
          </a:p>
          <a:p>
            <a:pPr lvl="1"/>
            <a:r>
              <a:rPr lang="en-US" dirty="0">
                <a:solidFill>
                  <a:srgbClr val="007582"/>
                </a:solidFill>
              </a:rPr>
              <a:t>Rising Seniors: Completed Junior year transcript</a:t>
            </a:r>
          </a:p>
          <a:p>
            <a:pPr lvl="1"/>
            <a:r>
              <a:rPr lang="en-US" dirty="0">
                <a:solidFill>
                  <a:srgbClr val="007582"/>
                </a:solidFill>
              </a:rPr>
              <a:t>AP Exam Scores of 3 or Greater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86EDC6-0EC9-42EF-B74B-24AD8EF8A3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F15BEE-F6C8-4A3E-9A09-081D76F6C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1061354"/>
            <a:ext cx="3810000" cy="381000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242615-ADFA-4BDB-A233-69DD6F6E1514}"/>
              </a:ext>
            </a:extLst>
          </p:cNvPr>
          <p:cNvSpPr/>
          <p:nvPr/>
        </p:nvSpPr>
        <p:spPr>
          <a:xfrm>
            <a:off x="5070174" y="430375"/>
            <a:ext cx="20516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rgbClr val="007582"/>
                </a:solidFill>
                <a:latin typeface="Whitney Black" pitchFamily="50" charset="0"/>
              </a:rPr>
              <a:t>Placement</a:t>
            </a:r>
            <a:endParaRPr lang="en-US" sz="3200" dirty="0">
              <a:solidFill>
                <a:srgbClr val="0075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75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F34CC6F-B6FD-42EF-8FEF-375918898E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007582"/>
                </a:solidFill>
                <a:latin typeface="Whitney Black" pitchFamily="50" charset="0"/>
              </a:rPr>
              <a:t>Why Does Placement Matter?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A4D64B-967F-4356-9F36-65BFAE72B0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DB7050-DEF8-497C-B95F-6F57E2864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03" y="1485570"/>
            <a:ext cx="7783011" cy="3448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0CFD8E-BD4C-4A14-A48F-112464C7D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152" y="1463129"/>
            <a:ext cx="7849695" cy="438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9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27065A-059A-416D-88E4-CE54D844BD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5663" y="1682586"/>
            <a:ext cx="6129735" cy="4174906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007582"/>
                </a:solidFill>
                <a:latin typeface="Whitney Black" pitchFamily="50" charset="0"/>
              </a:rPr>
              <a:t>My Contact Information</a:t>
            </a:r>
          </a:p>
          <a:p>
            <a:pPr marL="0" indent="0" algn="ctr">
              <a:buNone/>
            </a:pPr>
            <a:endParaRPr lang="en-US" dirty="0">
              <a:solidFill>
                <a:srgbClr val="007582"/>
              </a:solidFill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007582"/>
                </a:solidFill>
                <a:latin typeface="Whitney Black" pitchFamily="50" charset="0"/>
              </a:rPr>
              <a:t>(410) 777-2142</a:t>
            </a:r>
          </a:p>
          <a:p>
            <a:pPr marL="0" indent="0" algn="ctr">
              <a:buNone/>
            </a:pPr>
            <a:r>
              <a:rPr lang="en-US" b="1" dirty="0">
                <a:latin typeface="Whitney Black" pitchFamily="50" charset="0"/>
                <a:hlinkClick r:id="rId2"/>
              </a:rPr>
              <a:t>EMDUBOSE@AACC.EDU</a:t>
            </a:r>
            <a:endParaRPr lang="en-US" b="1" dirty="0">
              <a:latin typeface="Whitney Black" pitchFamily="50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323615-4882-4720-905F-4948A237966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0BDF5FD-7D36-4D7A-80B6-D588CA73E996}"/>
              </a:ext>
            </a:extLst>
          </p:cNvPr>
          <p:cNvGrpSpPr/>
          <p:nvPr/>
        </p:nvGrpSpPr>
        <p:grpSpPr>
          <a:xfrm>
            <a:off x="658427" y="326416"/>
            <a:ext cx="5497794" cy="5202526"/>
            <a:chOff x="658427" y="574432"/>
            <a:chExt cx="5497794" cy="52025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0ED86F2-52C1-46D5-B2B3-66031E22F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76672" y="574432"/>
              <a:ext cx="3461305" cy="5202526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8BE4386-94BB-4C19-9328-66F981901FF7}"/>
                </a:ext>
              </a:extLst>
            </p:cNvPr>
            <p:cNvSpPr txBox="1"/>
            <p:nvPr/>
          </p:nvSpPr>
          <p:spPr>
            <a:xfrm>
              <a:off x="658427" y="4777099"/>
              <a:ext cx="5497794" cy="646331"/>
            </a:xfrm>
            <a:prstGeom prst="rect">
              <a:avLst/>
            </a:prstGeom>
            <a:solidFill>
              <a:srgbClr val="007582"/>
            </a:solidFill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/>
                <a:t>ELIAS DUBOSE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10896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E0EF09-DBF4-46ED-B575-D81C135124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1715" y="326417"/>
            <a:ext cx="11205420" cy="78194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007582"/>
                </a:solidFill>
                <a:latin typeface="Whitney Black" pitchFamily="50" charset="0"/>
              </a:rPr>
              <a:t>ECAP FORM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AA583B-47D2-4E2A-AC03-9AA3996E07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5C4869-1E76-4733-8B8F-C176C56DA9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7" r="1192"/>
          <a:stretch/>
        </p:blipFill>
        <p:spPr>
          <a:xfrm>
            <a:off x="4887855" y="1522971"/>
            <a:ext cx="6789280" cy="38120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4D2A29-9F2A-478C-99F7-C47A152A95E7}"/>
              </a:ext>
            </a:extLst>
          </p:cNvPr>
          <p:cNvSpPr txBox="1"/>
          <p:nvPr/>
        </p:nvSpPr>
        <p:spPr>
          <a:xfrm>
            <a:off x="332509" y="1550680"/>
            <a:ext cx="40870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582"/>
                </a:solidFill>
                <a:latin typeface="Whitney Book" pitchFamily="50" charset="0"/>
              </a:rPr>
              <a:t>Sign into the ECAP Application webpage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582"/>
                </a:solidFill>
                <a:latin typeface="Whitney Book" pitchFamily="50" charset="0"/>
              </a:rPr>
              <a:t>Download the prepopulated form</a:t>
            </a:r>
          </a:p>
        </p:txBody>
      </p:sp>
    </p:spTree>
    <p:extLst>
      <p:ext uri="{BB962C8B-B14F-4D97-AF65-F5344CB8AC3E}">
        <p14:creationId xmlns:p14="http://schemas.microsoft.com/office/powerpoint/2010/main" val="13029213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BE3C06-A00B-4F92-BC25-194609D84D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1715" y="326417"/>
            <a:ext cx="11205420" cy="57089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007582"/>
                </a:solidFill>
                <a:latin typeface="Whitney Black" pitchFamily="50" charset="0"/>
              </a:rPr>
              <a:t>FAFSA (SENIORS ONLY)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A1F8AB-9BAB-45CE-BCBC-1B5DD101296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86ECD1-58A2-4A25-BD7F-B9224ABCA7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88" b="2665"/>
          <a:stretch/>
        </p:blipFill>
        <p:spPr>
          <a:xfrm>
            <a:off x="1119661" y="803303"/>
            <a:ext cx="9952678" cy="4242415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E19E7375-9644-4DDF-81F9-A4E71F56CC29}"/>
              </a:ext>
            </a:extLst>
          </p:cNvPr>
          <p:cNvSpPr txBox="1">
            <a:spLocks/>
          </p:cNvSpPr>
          <p:nvPr/>
        </p:nvSpPr>
        <p:spPr>
          <a:xfrm>
            <a:off x="493290" y="5237158"/>
            <a:ext cx="11205420" cy="5708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Whitney Book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Whitney Book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Whitney Book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Whitney Book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Whitney Book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dirty="0">
                <a:latin typeface="Whitney Black" pitchFamily="50" charset="0"/>
                <a:hlinkClick r:id="rId3"/>
              </a:rPr>
              <a:t>HTTPS://STUDENTAID.GOV</a:t>
            </a:r>
            <a:endParaRPr lang="en-US" dirty="0">
              <a:latin typeface="Whitney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4281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9FEABAB-95E9-4F38-B71F-1754D4EB9D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89273" y="1115979"/>
            <a:ext cx="3987862" cy="4626041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007582"/>
                </a:solidFill>
              </a:rPr>
              <a:t>Prior to the PRD, you will sign up for a 45-minute meeting with an advisor</a:t>
            </a:r>
          </a:p>
          <a:p>
            <a:r>
              <a:rPr lang="en-US" dirty="0">
                <a:solidFill>
                  <a:srgbClr val="007582"/>
                </a:solidFill>
              </a:rPr>
              <a:t>On the day of your PRD, you will meet with them to assist you in selecting your class(es)</a:t>
            </a:r>
          </a:p>
          <a:p>
            <a:r>
              <a:rPr lang="en-US" dirty="0">
                <a:solidFill>
                  <a:srgbClr val="007582"/>
                </a:solidFill>
              </a:rPr>
              <a:t>Financial Aid Staff will also be available to work with Seniors who have submitted their FAFSA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A901AA-C3FF-4F97-8070-9A85C160FF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CC0FC8-D633-46DF-93A5-EE3FC033D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65" y="1219200"/>
            <a:ext cx="7010400" cy="350520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8F211B9-9EA0-4A98-BCF8-510146E48E88}"/>
              </a:ext>
            </a:extLst>
          </p:cNvPr>
          <p:cNvSpPr/>
          <p:nvPr/>
        </p:nvSpPr>
        <p:spPr>
          <a:xfrm>
            <a:off x="514865" y="326415"/>
            <a:ext cx="111622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7582"/>
                </a:solidFill>
                <a:latin typeface="Whitney Black" pitchFamily="50" charset="0"/>
              </a:rPr>
              <a:t>Personal Registration Day (PRD)</a:t>
            </a:r>
          </a:p>
        </p:txBody>
      </p:sp>
    </p:spTree>
    <p:extLst>
      <p:ext uri="{BB962C8B-B14F-4D97-AF65-F5344CB8AC3E}">
        <p14:creationId xmlns:p14="http://schemas.microsoft.com/office/powerpoint/2010/main" val="358757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F2E380-191B-4610-A2A0-F9D15B6A7C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007582"/>
                </a:solidFill>
                <a:latin typeface="Whitney Black" pitchFamily="50" charset="0"/>
              </a:rPr>
              <a:t>Key Upcoming Dates</a:t>
            </a:r>
          </a:p>
          <a:p>
            <a:endParaRPr lang="en-US" dirty="0">
              <a:solidFill>
                <a:srgbClr val="007582"/>
              </a:solidFill>
            </a:endParaRPr>
          </a:p>
          <a:p>
            <a:endParaRPr lang="en-US" dirty="0">
              <a:solidFill>
                <a:srgbClr val="007582"/>
              </a:solidFill>
            </a:endParaRPr>
          </a:p>
          <a:p>
            <a:endParaRPr lang="en-US" dirty="0">
              <a:solidFill>
                <a:srgbClr val="007582"/>
              </a:solidFill>
            </a:endParaRPr>
          </a:p>
          <a:p>
            <a:endParaRPr lang="en-US" dirty="0">
              <a:solidFill>
                <a:srgbClr val="007582"/>
              </a:solidFill>
            </a:endParaRPr>
          </a:p>
          <a:p>
            <a:endParaRPr lang="en-US" dirty="0">
              <a:solidFill>
                <a:srgbClr val="007582"/>
              </a:solidFill>
            </a:endParaRPr>
          </a:p>
          <a:p>
            <a:r>
              <a:rPr lang="en-US" dirty="0">
                <a:solidFill>
                  <a:srgbClr val="007582"/>
                </a:solidFill>
              </a:rPr>
              <a:t>Accuplacer – </a:t>
            </a:r>
            <a:r>
              <a:rPr lang="en-US" dirty="0">
                <a:solidFill>
                  <a:srgbClr val="007582"/>
                </a:solidFill>
                <a:latin typeface="Whitney Bold" pitchFamily="50" charset="0"/>
              </a:rPr>
              <a:t>Available Now</a:t>
            </a:r>
          </a:p>
          <a:p>
            <a:r>
              <a:rPr lang="en-US" dirty="0">
                <a:solidFill>
                  <a:srgbClr val="007582"/>
                </a:solidFill>
              </a:rPr>
              <a:t>PRD– </a:t>
            </a:r>
            <a:r>
              <a:rPr lang="en-US" dirty="0">
                <a:solidFill>
                  <a:srgbClr val="007582"/>
                </a:solidFill>
                <a:latin typeface="Whitney Bold" pitchFamily="50" charset="0"/>
              </a:rPr>
              <a:t>April 16, 2024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7F7DE-352E-4DC7-A637-0AD98B95D0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EB68E3-1725-4DDD-B0B5-3CF9F03823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874"/>
          <a:stretch/>
        </p:blipFill>
        <p:spPr>
          <a:xfrm>
            <a:off x="1938379" y="1231936"/>
            <a:ext cx="8272092" cy="2528213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2348666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F18FD1-25E9-411B-A4EF-93BB654AAC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1715" y="326416"/>
            <a:ext cx="11205420" cy="551882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007582"/>
                </a:solidFill>
                <a:latin typeface="Whitney Black" pitchFamily="50" charset="0"/>
              </a:rPr>
              <a:t>PRD Checklist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7582"/>
                </a:solidFill>
              </a:rPr>
              <a:t>Talk to your Counselor about </a:t>
            </a:r>
            <a:r>
              <a:rPr lang="en-US" dirty="0">
                <a:solidFill>
                  <a:srgbClr val="007582"/>
                </a:solidFill>
                <a:latin typeface="Whitney Bold" pitchFamily="50" charset="0"/>
              </a:rPr>
              <a:t>PRD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7582"/>
                </a:solidFill>
              </a:rPr>
              <a:t>Complete the Application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7582"/>
                </a:solidFill>
              </a:rPr>
              <a:t>(Seniors) Complete the </a:t>
            </a:r>
            <a:r>
              <a:rPr lang="en-US" dirty="0">
                <a:solidFill>
                  <a:srgbClr val="007582"/>
                </a:solidFill>
                <a:latin typeface="Whitney Bold" pitchFamily="50" charset="0"/>
              </a:rPr>
              <a:t>FAFSA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7582"/>
                </a:solidFill>
              </a:rPr>
              <a:t>Submit Placement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7582"/>
                </a:solidFill>
              </a:rPr>
              <a:t>Attend &amp; Complete Accuplacer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7582"/>
                </a:solidFill>
              </a:rPr>
              <a:t>			AND/OR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7582"/>
                </a:solidFill>
              </a:rPr>
              <a:t>Submit Test Scores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7582"/>
                </a:solidFill>
              </a:rPr>
              <a:t>Attend </a:t>
            </a:r>
            <a:r>
              <a:rPr lang="en-US" dirty="0">
                <a:solidFill>
                  <a:srgbClr val="007582"/>
                </a:solidFill>
                <a:latin typeface="Whitney Bold" pitchFamily="50" charset="0"/>
              </a:rPr>
              <a:t>PRD</a:t>
            </a:r>
          </a:p>
          <a:p>
            <a:endParaRPr lang="en-US" dirty="0">
              <a:solidFill>
                <a:srgbClr val="00758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05A3DA-DE61-491E-9A5D-230401BC833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977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27065A-059A-416D-88E4-CE54D844BD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5663" y="586683"/>
            <a:ext cx="6129735" cy="5270809"/>
          </a:xfrm>
        </p:spPr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solidFill>
                  <a:srgbClr val="007582"/>
                </a:solidFill>
                <a:latin typeface="Whitney Black" pitchFamily="50" charset="0"/>
              </a:rPr>
              <a:t>My Contact Information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>
                <a:solidFill>
                  <a:srgbClr val="007582"/>
                </a:solidFill>
                <a:latin typeface="Whitney Black" pitchFamily="50" charset="0"/>
              </a:rPr>
              <a:t>(410) 777-2142</a:t>
            </a:r>
          </a:p>
          <a:p>
            <a:pPr marL="0" indent="0" algn="ctr">
              <a:buNone/>
            </a:pPr>
            <a:r>
              <a:rPr lang="en-US" b="1" dirty="0">
                <a:latin typeface="Whitney Black" pitchFamily="50" charset="0"/>
                <a:hlinkClick r:id="rId2"/>
              </a:rPr>
              <a:t>EMDUBOSE@AACC.EDU</a:t>
            </a:r>
            <a:endParaRPr lang="en-US" b="1" dirty="0">
              <a:latin typeface="Whitney Black" pitchFamily="50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323615-4882-4720-905F-4948A237966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0BDF5FD-7D36-4D7A-80B6-D588CA73E996}"/>
              </a:ext>
            </a:extLst>
          </p:cNvPr>
          <p:cNvGrpSpPr/>
          <p:nvPr/>
        </p:nvGrpSpPr>
        <p:grpSpPr>
          <a:xfrm>
            <a:off x="658427" y="326416"/>
            <a:ext cx="5497794" cy="5202526"/>
            <a:chOff x="658427" y="574432"/>
            <a:chExt cx="5497794" cy="52025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0ED86F2-52C1-46D5-B2B3-66031E22F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76672" y="574432"/>
              <a:ext cx="3461305" cy="5202526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8BE4386-94BB-4C19-9328-66F981901FF7}"/>
                </a:ext>
              </a:extLst>
            </p:cNvPr>
            <p:cNvSpPr txBox="1"/>
            <p:nvPr/>
          </p:nvSpPr>
          <p:spPr>
            <a:xfrm>
              <a:off x="658427" y="4777099"/>
              <a:ext cx="5497794" cy="646331"/>
            </a:xfrm>
            <a:prstGeom prst="rect">
              <a:avLst/>
            </a:prstGeom>
            <a:solidFill>
              <a:srgbClr val="007582"/>
            </a:solidFill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/>
                <a:t>ELIAS DUBOSE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99187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3605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341D8F-8E39-41EB-9CE5-A20967CD62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007582"/>
                </a:solidFill>
                <a:latin typeface="Whitney Black" pitchFamily="50" charset="0"/>
              </a:rPr>
              <a:t>Agenda</a:t>
            </a:r>
          </a:p>
          <a:p>
            <a:r>
              <a:rPr lang="en-US" dirty="0">
                <a:solidFill>
                  <a:srgbClr val="007582"/>
                </a:solidFill>
              </a:rPr>
              <a:t>What is </a:t>
            </a:r>
            <a:r>
              <a:rPr lang="en-US" dirty="0">
                <a:solidFill>
                  <a:srgbClr val="007582"/>
                </a:solidFill>
                <a:latin typeface="Whitney Bold" pitchFamily="50" charset="0"/>
              </a:rPr>
              <a:t>PRD</a:t>
            </a:r>
            <a:r>
              <a:rPr lang="en-US" dirty="0">
                <a:solidFill>
                  <a:srgbClr val="007582"/>
                </a:solidFill>
              </a:rPr>
              <a:t>?</a:t>
            </a:r>
          </a:p>
          <a:p>
            <a:r>
              <a:rPr lang="en-US" dirty="0">
                <a:solidFill>
                  <a:srgbClr val="007582"/>
                </a:solidFill>
              </a:rPr>
              <a:t>How you can attend </a:t>
            </a:r>
            <a:r>
              <a:rPr lang="en-US" dirty="0">
                <a:solidFill>
                  <a:srgbClr val="007582"/>
                </a:solidFill>
                <a:latin typeface="Whitney Bold" pitchFamily="50" charset="0"/>
              </a:rPr>
              <a:t>AACC</a:t>
            </a:r>
          </a:p>
          <a:p>
            <a:r>
              <a:rPr lang="en-US" dirty="0">
                <a:solidFill>
                  <a:srgbClr val="007582"/>
                </a:solidFill>
              </a:rPr>
              <a:t>Differences Between High School and College</a:t>
            </a:r>
          </a:p>
          <a:p>
            <a:r>
              <a:rPr lang="en-US" dirty="0">
                <a:solidFill>
                  <a:srgbClr val="007582"/>
                </a:solidFill>
              </a:rPr>
              <a:t>Enrollment Process/What you should do before </a:t>
            </a:r>
            <a:r>
              <a:rPr lang="en-US" dirty="0">
                <a:solidFill>
                  <a:srgbClr val="007582"/>
                </a:solidFill>
                <a:latin typeface="Whitney Bold" pitchFamily="50" charset="0"/>
              </a:rPr>
              <a:t>PRD</a:t>
            </a:r>
          </a:p>
          <a:p>
            <a:pPr lvl="1"/>
            <a:r>
              <a:rPr lang="en-US" dirty="0">
                <a:solidFill>
                  <a:srgbClr val="007582"/>
                </a:solidFill>
              </a:rPr>
              <a:t>Application</a:t>
            </a:r>
          </a:p>
          <a:p>
            <a:pPr lvl="1"/>
            <a:r>
              <a:rPr lang="en-US" dirty="0">
                <a:solidFill>
                  <a:srgbClr val="007582"/>
                </a:solidFill>
              </a:rPr>
              <a:t>Placement</a:t>
            </a:r>
          </a:p>
          <a:p>
            <a:pPr lvl="1"/>
            <a:r>
              <a:rPr lang="en-US" dirty="0">
                <a:solidFill>
                  <a:srgbClr val="007582"/>
                </a:solidFill>
                <a:latin typeface="Whitney Bold" pitchFamily="50" charset="0"/>
              </a:rPr>
              <a:t>ECAP</a:t>
            </a:r>
            <a:r>
              <a:rPr lang="en-US" dirty="0">
                <a:solidFill>
                  <a:srgbClr val="007582"/>
                </a:solidFill>
              </a:rPr>
              <a:t> (Rising Juniors and Seniors)</a:t>
            </a:r>
          </a:p>
          <a:p>
            <a:pPr lvl="1"/>
            <a:r>
              <a:rPr lang="en-US" dirty="0">
                <a:solidFill>
                  <a:srgbClr val="007582"/>
                </a:solidFill>
                <a:latin typeface="Whitney Bold" pitchFamily="50" charset="0"/>
              </a:rPr>
              <a:t>FAFSA</a:t>
            </a:r>
            <a:r>
              <a:rPr lang="en-US" dirty="0">
                <a:solidFill>
                  <a:srgbClr val="007582"/>
                </a:solidFill>
              </a:rPr>
              <a:t> (For Graduating Seniors)</a:t>
            </a:r>
          </a:p>
          <a:p>
            <a:r>
              <a:rPr lang="en-US" dirty="0">
                <a:solidFill>
                  <a:srgbClr val="007582"/>
                </a:solidFill>
              </a:rPr>
              <a:t>Key 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BA5CE2-2AD4-4995-8E2B-6D2BD8E0C6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159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E6CA2D-B4C4-374C-8F8B-DEA1265490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5480" y="1554148"/>
            <a:ext cx="3698633" cy="4116889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007582"/>
                </a:solidFill>
                <a:latin typeface="Arial Black" panose="020B0A04020102020204" pitchFamily="34" charset="0"/>
              </a:rPr>
              <a:t>P</a:t>
            </a:r>
            <a:r>
              <a:rPr lang="en-US" sz="2800" dirty="0">
                <a:solidFill>
                  <a:srgbClr val="007582"/>
                </a:solidFill>
              </a:rPr>
              <a:t>ersonal </a:t>
            </a:r>
            <a:r>
              <a:rPr lang="en-US" sz="2800" b="1" dirty="0">
                <a:solidFill>
                  <a:srgbClr val="007582"/>
                </a:solidFill>
                <a:latin typeface="Arial Black" panose="020B0A04020102020204" pitchFamily="34" charset="0"/>
              </a:rPr>
              <a:t>R</a:t>
            </a:r>
            <a:r>
              <a:rPr lang="en-US" sz="2800" dirty="0">
                <a:solidFill>
                  <a:srgbClr val="007582"/>
                </a:solidFill>
              </a:rPr>
              <a:t>egistration </a:t>
            </a:r>
            <a:r>
              <a:rPr lang="en-US" sz="2800" b="1" dirty="0">
                <a:solidFill>
                  <a:srgbClr val="007582"/>
                </a:solidFill>
                <a:latin typeface="Arial Black" panose="020B0A04020102020204" pitchFamily="34" charset="0"/>
              </a:rPr>
              <a:t>D</a:t>
            </a:r>
            <a:r>
              <a:rPr lang="en-US" sz="2800" dirty="0">
                <a:solidFill>
                  <a:srgbClr val="007582"/>
                </a:solidFill>
              </a:rPr>
              <a:t>ay, or </a:t>
            </a:r>
            <a:r>
              <a:rPr lang="en-US" sz="2800" b="1" dirty="0">
                <a:solidFill>
                  <a:srgbClr val="007582"/>
                </a:solidFill>
                <a:latin typeface="Arial Black" panose="020B0A04020102020204" pitchFamily="34" charset="0"/>
              </a:rPr>
              <a:t>PRD</a:t>
            </a:r>
            <a:r>
              <a:rPr lang="en-US" sz="2800" dirty="0">
                <a:solidFill>
                  <a:srgbClr val="007582"/>
                </a:solidFill>
              </a:rPr>
              <a:t>,</a:t>
            </a:r>
            <a:r>
              <a:rPr lang="en-US" sz="2800" b="1" dirty="0">
                <a:solidFill>
                  <a:srgbClr val="007582"/>
                </a:solidFill>
              </a:rPr>
              <a:t> </a:t>
            </a:r>
            <a:r>
              <a:rPr lang="en-US" sz="2800" dirty="0">
                <a:solidFill>
                  <a:srgbClr val="007582"/>
                </a:solidFill>
              </a:rPr>
              <a:t>is an opportunity for high school students to meet with advisors, plan, and register for classes for the upcoming Summer and Fall terms.</a:t>
            </a:r>
            <a:endParaRPr lang="en-US" dirty="0">
              <a:solidFill>
                <a:srgbClr val="007582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73B6F7-9FFB-4FA9-8920-90B0CEC4C6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pic>
        <p:nvPicPr>
          <p:cNvPr id="1026" name="Picture 2" descr="Academic Advisor with student">
            <a:extLst>
              <a:ext uri="{FF2B5EF4-FFF2-40B4-BE49-F238E27FC236}">
                <a16:creationId xmlns:a16="http://schemas.microsoft.com/office/drawing/2014/main" id="{F30EFCB6-E71E-4ADD-A8ED-F8F3D7BAA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784" y="1346330"/>
            <a:ext cx="7469736" cy="3734868"/>
          </a:xfrm>
          <a:prstGeom prst="rect">
            <a:avLst/>
          </a:prstGeom>
          <a:noFill/>
          <a:ln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B243FCA-C1C8-47BD-989B-DF01592739F0}"/>
              </a:ext>
            </a:extLst>
          </p:cNvPr>
          <p:cNvSpPr/>
          <p:nvPr/>
        </p:nvSpPr>
        <p:spPr>
          <a:xfrm>
            <a:off x="4618961" y="459570"/>
            <a:ext cx="29540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rgbClr val="007582"/>
                </a:solidFill>
              </a:rPr>
              <a:t>What is a </a:t>
            </a:r>
            <a:r>
              <a:rPr lang="en-US" sz="3200" dirty="0">
                <a:solidFill>
                  <a:srgbClr val="007582"/>
                </a:solidFill>
                <a:latin typeface="Arial Black" panose="020B0A04020102020204" pitchFamily="34" charset="0"/>
              </a:rPr>
              <a:t>PRD</a:t>
            </a:r>
            <a:r>
              <a:rPr lang="en-US" sz="3200" dirty="0">
                <a:solidFill>
                  <a:srgbClr val="007582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0518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6F3023-DB91-49A1-B497-0903D19862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1715" y="574432"/>
            <a:ext cx="6672569" cy="5270809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rgbClr val="007582"/>
                </a:solidFill>
                <a:latin typeface="Whitney Black" pitchFamily="50" charset="0"/>
              </a:rPr>
              <a:t>EARLY COLLEGE ACCESS PROGRAM (ECAP)</a:t>
            </a:r>
          </a:p>
          <a:p>
            <a:r>
              <a:rPr lang="en-US" dirty="0">
                <a:solidFill>
                  <a:srgbClr val="007582"/>
                </a:solidFill>
              </a:rPr>
              <a:t>A way for high school students to take college classes and earn credit while still enrolled in high school</a:t>
            </a:r>
          </a:p>
          <a:p>
            <a:r>
              <a:rPr lang="en-US" dirty="0">
                <a:solidFill>
                  <a:srgbClr val="007582"/>
                </a:solidFill>
              </a:rPr>
              <a:t>Eligibility</a:t>
            </a:r>
          </a:p>
          <a:p>
            <a:pPr lvl="1"/>
            <a:r>
              <a:rPr lang="en-US" dirty="0">
                <a:solidFill>
                  <a:srgbClr val="007582"/>
                </a:solidFill>
              </a:rPr>
              <a:t>Age of 16 or older*</a:t>
            </a:r>
          </a:p>
          <a:p>
            <a:pPr lvl="1"/>
            <a:r>
              <a:rPr lang="en-US" dirty="0">
                <a:solidFill>
                  <a:srgbClr val="007582"/>
                </a:solidFill>
              </a:rPr>
              <a:t>2.0 unweighted GPA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B9F83-0A95-482A-966A-BE349239E7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pic>
        <p:nvPicPr>
          <p:cNvPr id="2050" name="Picture 2" descr="Student studies her laptop while wearing headphones.">
            <a:extLst>
              <a:ext uri="{FF2B5EF4-FFF2-40B4-BE49-F238E27FC236}">
                <a16:creationId xmlns:a16="http://schemas.microsoft.com/office/drawing/2014/main" id="{3DD4419E-9B5B-4B9D-AC9A-52C16AC32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047" y="1095725"/>
            <a:ext cx="3810000" cy="3810000"/>
          </a:xfrm>
          <a:prstGeom prst="rect">
            <a:avLst/>
          </a:prstGeom>
          <a:noFill/>
          <a:ln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399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5F6D42-5809-4769-B191-C5F5A9D00C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52075" y="574432"/>
            <a:ext cx="5225059" cy="5270809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007582"/>
                </a:solidFill>
                <a:latin typeface="Whitney Black" pitchFamily="50" charset="0"/>
              </a:rPr>
              <a:t>Gifted and Talented</a:t>
            </a:r>
          </a:p>
          <a:p>
            <a:pPr marL="0" indent="0">
              <a:buNone/>
            </a:pPr>
            <a:r>
              <a:rPr lang="en-US" dirty="0">
                <a:solidFill>
                  <a:srgbClr val="007582"/>
                </a:solidFill>
              </a:rPr>
              <a:t>If you will be younger than 16 by the start of classes, please meet with your counselor </a:t>
            </a:r>
            <a:r>
              <a:rPr lang="en-US" b="1" dirty="0">
                <a:solidFill>
                  <a:srgbClr val="007582"/>
                </a:solidFill>
                <a:latin typeface="Arial Black" panose="020B0A04020102020204" pitchFamily="34" charset="0"/>
              </a:rPr>
              <a:t>FIRST</a:t>
            </a:r>
            <a:r>
              <a:rPr lang="en-US" dirty="0">
                <a:solidFill>
                  <a:srgbClr val="007582"/>
                </a:solidFill>
              </a:rPr>
              <a:t> before proceeding with the steps discussed.</a:t>
            </a:r>
          </a:p>
          <a:p>
            <a:pPr lvl="1"/>
            <a:r>
              <a:rPr lang="en-US" dirty="0">
                <a:solidFill>
                  <a:srgbClr val="007582"/>
                </a:solidFill>
              </a:rPr>
              <a:t>You will need approval by Assistant Superintendent Mary </a:t>
            </a:r>
            <a:r>
              <a:rPr lang="en-US" dirty="0" err="1">
                <a:solidFill>
                  <a:srgbClr val="007582"/>
                </a:solidFill>
              </a:rPr>
              <a:t>Tillar</a:t>
            </a:r>
            <a:endParaRPr lang="en-US" dirty="0">
              <a:solidFill>
                <a:srgbClr val="007582"/>
              </a:solidFill>
            </a:endParaRPr>
          </a:p>
          <a:p>
            <a:pPr lvl="1"/>
            <a:r>
              <a:rPr lang="en-US" dirty="0">
                <a:solidFill>
                  <a:srgbClr val="007582"/>
                </a:solidFill>
              </a:rPr>
              <a:t>If approved, you will be required to attend an information session with AACC Admissions Director Cassandra Moore for final approval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51AE89-5DDE-45FB-8B65-EF07F8759F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pic>
        <p:nvPicPr>
          <p:cNvPr id="3074" name="Picture 2" descr="Student smiling for camera with book inside the Truxal Library">
            <a:extLst>
              <a:ext uri="{FF2B5EF4-FFF2-40B4-BE49-F238E27FC236}">
                <a16:creationId xmlns:a16="http://schemas.microsoft.com/office/drawing/2014/main" id="{2DB00DEE-D250-4B20-99AD-A15D6FE3E7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2"/>
          <a:stretch/>
        </p:blipFill>
        <p:spPr bwMode="auto">
          <a:xfrm>
            <a:off x="514864" y="1444951"/>
            <a:ext cx="5581135" cy="3529769"/>
          </a:xfrm>
          <a:prstGeom prst="rect">
            <a:avLst/>
          </a:prstGeom>
          <a:noFill/>
          <a:ln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900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61AFCB-E338-4371-AFA7-6B88B32B8A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7450" y="179462"/>
            <a:ext cx="11637099" cy="587095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007582"/>
                </a:solidFill>
                <a:latin typeface="Whitney Black" pitchFamily="50" charset="0"/>
              </a:rPr>
              <a:t>Graduating Seniors</a:t>
            </a:r>
          </a:p>
          <a:p>
            <a:endParaRPr lang="en-US" dirty="0">
              <a:solidFill>
                <a:srgbClr val="007582"/>
              </a:solidFill>
            </a:endParaRPr>
          </a:p>
          <a:p>
            <a:endParaRPr lang="en-US" dirty="0">
              <a:solidFill>
                <a:srgbClr val="007582"/>
              </a:solidFill>
            </a:endParaRPr>
          </a:p>
          <a:p>
            <a:endParaRPr lang="en-US" dirty="0">
              <a:solidFill>
                <a:srgbClr val="007582"/>
              </a:solidFill>
            </a:endParaRPr>
          </a:p>
          <a:p>
            <a:endParaRPr lang="en-US" dirty="0">
              <a:solidFill>
                <a:srgbClr val="007582"/>
              </a:solidFill>
            </a:endParaRPr>
          </a:p>
          <a:p>
            <a:endParaRPr lang="en-US" dirty="0">
              <a:solidFill>
                <a:srgbClr val="007582"/>
              </a:solidFill>
            </a:endParaRPr>
          </a:p>
          <a:p>
            <a:endParaRPr lang="en-US" dirty="0">
              <a:solidFill>
                <a:srgbClr val="007582"/>
              </a:solidFill>
            </a:endParaRPr>
          </a:p>
          <a:p>
            <a:r>
              <a:rPr lang="en-US" dirty="0">
                <a:solidFill>
                  <a:srgbClr val="007582"/>
                </a:solidFill>
              </a:rPr>
              <a:t>Once you graduate high school, you will no longer be eligible for </a:t>
            </a:r>
            <a:r>
              <a:rPr lang="en-US" dirty="0">
                <a:solidFill>
                  <a:srgbClr val="007582"/>
                </a:solidFill>
                <a:latin typeface="Whitney Bold" pitchFamily="50" charset="0"/>
              </a:rPr>
              <a:t>ECAP</a:t>
            </a:r>
          </a:p>
          <a:p>
            <a:r>
              <a:rPr lang="en-US" dirty="0">
                <a:solidFill>
                  <a:srgbClr val="007582"/>
                </a:solidFill>
                <a:latin typeface="Whitney Bold" pitchFamily="50" charset="0"/>
              </a:rPr>
              <a:t>PRD</a:t>
            </a:r>
            <a:r>
              <a:rPr lang="en-US" dirty="0">
                <a:solidFill>
                  <a:srgbClr val="007582"/>
                </a:solidFill>
              </a:rPr>
              <a:t> will assist you to fully transition to </a:t>
            </a:r>
            <a:r>
              <a:rPr lang="en-US" dirty="0">
                <a:solidFill>
                  <a:srgbClr val="007582"/>
                </a:solidFill>
                <a:latin typeface="Whitney Bold" pitchFamily="50" charset="0"/>
              </a:rPr>
              <a:t>AACC</a:t>
            </a:r>
          </a:p>
          <a:p>
            <a:pPr lvl="1"/>
            <a:r>
              <a:rPr lang="en-US" dirty="0">
                <a:solidFill>
                  <a:srgbClr val="007582"/>
                </a:solidFill>
              </a:rPr>
              <a:t>Taking classes to transfer</a:t>
            </a:r>
          </a:p>
          <a:p>
            <a:pPr lvl="1"/>
            <a:r>
              <a:rPr lang="en-US" dirty="0">
                <a:solidFill>
                  <a:srgbClr val="007582"/>
                </a:solidFill>
              </a:rPr>
              <a:t>Intending on earning a Certificate or Degree</a:t>
            </a:r>
          </a:p>
          <a:p>
            <a:endParaRPr lang="en-US" dirty="0">
              <a:solidFill>
                <a:srgbClr val="00758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73B6ED-307C-4B34-8D28-99549F202F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0C586E-71FF-40D6-975F-5D0E83774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3774" y="688018"/>
            <a:ext cx="6399910" cy="2844404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3379417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718A04-34EB-4532-9DA9-A174A38CDA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rgbClr val="007582"/>
                </a:solidFill>
                <a:latin typeface="Whitney Black" pitchFamily="50" charset="0"/>
              </a:rPr>
              <a:t>Differences Between High School and College</a:t>
            </a:r>
          </a:p>
          <a:p>
            <a:r>
              <a:rPr lang="en-US" dirty="0">
                <a:solidFill>
                  <a:srgbClr val="007582"/>
                </a:solidFill>
              </a:rPr>
              <a:t>Communication is Key</a:t>
            </a:r>
          </a:p>
          <a:p>
            <a:r>
              <a:rPr lang="en-US" dirty="0">
                <a:solidFill>
                  <a:srgbClr val="007582"/>
                </a:solidFill>
              </a:rPr>
              <a:t>Deadlines are FIRM</a:t>
            </a:r>
          </a:p>
          <a:p>
            <a:r>
              <a:rPr lang="en-US" dirty="0">
                <a:solidFill>
                  <a:srgbClr val="007582"/>
                </a:solidFill>
              </a:rPr>
              <a:t>NO GOOD FAITH EFFORT OR REDO’S</a:t>
            </a:r>
          </a:p>
          <a:p>
            <a:r>
              <a:rPr lang="en-US" dirty="0">
                <a:solidFill>
                  <a:srgbClr val="007582"/>
                </a:solidFill>
              </a:rPr>
              <a:t>ABSENCES</a:t>
            </a:r>
          </a:p>
          <a:p>
            <a:r>
              <a:rPr lang="en-US" dirty="0">
                <a:solidFill>
                  <a:srgbClr val="007582"/>
                </a:solidFill>
              </a:rPr>
              <a:t>REQUIRES MORE STUDY TIME</a:t>
            </a:r>
          </a:p>
          <a:p>
            <a:r>
              <a:rPr lang="en-US" dirty="0">
                <a:solidFill>
                  <a:srgbClr val="007582"/>
                </a:solidFill>
              </a:rPr>
              <a:t>Dropping &amp; Withdrawing (Academic Calendar)</a:t>
            </a:r>
          </a:p>
          <a:p>
            <a:r>
              <a:rPr lang="en-US" dirty="0">
                <a:solidFill>
                  <a:srgbClr val="007582"/>
                </a:solidFill>
              </a:rPr>
              <a:t>STUDENT SUPPORTS</a:t>
            </a:r>
          </a:p>
          <a:p>
            <a:endParaRPr lang="en-US" dirty="0">
              <a:solidFill>
                <a:srgbClr val="00758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D950F4-FDEE-47F7-ACF7-A1E7F4E203D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543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F08A96-4B00-4DBF-AA84-B42CAB9517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007582"/>
                </a:solidFill>
                <a:latin typeface="Whitney Black" pitchFamily="50" charset="0"/>
              </a:rPr>
              <a:t>Student Support Services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A305C2-B88E-442C-A6C8-CE4DB2E4C6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84597681-86DF-475A-A683-3A3978D44538}"/>
              </a:ext>
            </a:extLst>
          </p:cNvPr>
          <p:cNvSpPr txBox="1">
            <a:spLocks/>
          </p:cNvSpPr>
          <p:nvPr/>
        </p:nvSpPr>
        <p:spPr>
          <a:xfrm>
            <a:off x="420329" y="1855737"/>
            <a:ext cx="11351342" cy="4213326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Whitney Book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Whitney Book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Whitney Book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Whitney Book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Whitney Book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en-US" sz="3400" b="1" dirty="0">
              <a:solidFill>
                <a:srgbClr val="007582"/>
              </a:solidFill>
            </a:endParaRP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4816DD78-E01D-4F2E-ACB7-47B58962839B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141413" y="1577875"/>
          <a:ext cx="9905998" cy="4213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055817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ACCREDEFINE">
      <a:dk1>
        <a:srgbClr val="666666"/>
      </a:dk1>
      <a:lt1>
        <a:sysClr val="window" lastClr="FFFFFF"/>
      </a:lt1>
      <a:dk2>
        <a:srgbClr val="007582"/>
      </a:dk2>
      <a:lt2>
        <a:srgbClr val="B6CED1"/>
      </a:lt2>
      <a:accent1>
        <a:srgbClr val="CF102D"/>
      </a:accent1>
      <a:accent2>
        <a:srgbClr val="0033A1"/>
      </a:accent2>
      <a:accent3>
        <a:srgbClr val="652F59"/>
      </a:accent3>
      <a:accent4>
        <a:srgbClr val="C1531B"/>
      </a:accent4>
      <a:accent5>
        <a:srgbClr val="006648"/>
      </a:accent5>
      <a:accent6>
        <a:srgbClr val="000000"/>
      </a:accent6>
      <a:hlink>
        <a:srgbClr val="F6A800"/>
      </a:hlink>
      <a:folHlink>
        <a:srgbClr val="F6A8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12452</TotalTime>
  <Words>541</Words>
  <Application>Microsoft Office PowerPoint</Application>
  <PresentationFormat>Widescreen</PresentationFormat>
  <Paragraphs>106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Arial Black</vt:lpstr>
      <vt:lpstr>Calibri</vt:lpstr>
      <vt:lpstr>Century Gothic</vt:lpstr>
      <vt:lpstr>Whitney Black</vt:lpstr>
      <vt:lpstr>Whitney Bold</vt:lpstr>
      <vt:lpstr>Whitney Book</vt:lpstr>
      <vt:lpstr>Wingdings</vt:lpstr>
      <vt:lpstr>Office Theme</vt:lpstr>
      <vt:lpstr>Preparing for the PRD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AACC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 Arundel Community College</dc:creator>
  <cp:lastModifiedBy>Dubose, Elias, M</cp:lastModifiedBy>
  <cp:revision>84</cp:revision>
  <dcterms:created xsi:type="dcterms:W3CDTF">2015-08-20T13:52:17Z</dcterms:created>
  <dcterms:modified xsi:type="dcterms:W3CDTF">2024-03-11T19:23:32Z</dcterms:modified>
</cp:coreProperties>
</file>