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7" r:id="rId6"/>
    <p:sldId id="298" r:id="rId7"/>
    <p:sldId id="268" r:id="rId8"/>
    <p:sldId id="271" r:id="rId9"/>
    <p:sldId id="306" r:id="rId10"/>
    <p:sldId id="303" r:id="rId11"/>
    <p:sldId id="299" r:id="rId12"/>
    <p:sldId id="302" r:id="rId13"/>
    <p:sldId id="300" r:id="rId14"/>
    <p:sldId id="293" r:id="rId15"/>
    <p:sldId id="289" r:id="rId16"/>
    <p:sldId id="288" r:id="rId17"/>
    <p:sldId id="272" r:id="rId18"/>
    <p:sldId id="30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F1BAC-5BF6-40A4-A2C8-9FEED35AD24D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3CF95-7877-4246-A91C-8FAEFA3C84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06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efine 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8774"/>
            <a:ext cx="7772400" cy="4349320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Whitney Book"/>
                <a:cs typeface="Whitney Black"/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182509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50238"/>
            <a:ext cx="7772400" cy="4349320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Whitney Book"/>
                <a:cs typeface="Whitney Black"/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272909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efine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63678" y="1184275"/>
            <a:ext cx="8220171" cy="47450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53786" y="6291554"/>
            <a:ext cx="444500" cy="24003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7582"/>
                </a:solidFill>
                <a:latin typeface="Arial"/>
                <a:cs typeface="Arial"/>
              </a:defRPr>
            </a:lvl1pPr>
          </a:lstStyle>
          <a:p>
            <a:pPr lvl="0"/>
            <a:fld id="{738BD08D-3D11-FC4B-A1B6-1B8F2C83B7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5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366489" y="618127"/>
            <a:ext cx="8229600" cy="25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007582"/>
                </a:solidFill>
                <a:latin typeface="Whitney Book"/>
              </a:rPr>
              <a:t>ANNE ARUNDEL COMMUNITY COLLEGE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66488" y="1192696"/>
            <a:ext cx="8411751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Whitney Book"/>
            </a:endParaRPr>
          </a:p>
          <a:p>
            <a:endParaRPr lang="en-US" dirty="0">
              <a:latin typeface="Whitney Book"/>
            </a:endParaRPr>
          </a:p>
          <a:p>
            <a:endParaRPr lang="en-US" dirty="0">
              <a:latin typeface="Whitney Book"/>
            </a:endParaRPr>
          </a:p>
          <a:p>
            <a:endParaRPr lang="en-US" dirty="0">
              <a:latin typeface="Whitney Book"/>
            </a:endParaRPr>
          </a:p>
          <a:p>
            <a:endParaRPr lang="en-US" dirty="0">
              <a:latin typeface="Whitney Book"/>
            </a:endParaRPr>
          </a:p>
          <a:p>
            <a:endParaRPr lang="en-US" dirty="0">
              <a:latin typeface="Whitney Book"/>
            </a:endParaRPr>
          </a:p>
          <a:p>
            <a:endParaRPr lang="en-US" dirty="0">
              <a:latin typeface="Whitney Book"/>
            </a:endParaRPr>
          </a:p>
          <a:p>
            <a:endParaRPr lang="en-US" dirty="0">
              <a:latin typeface="Whitney Book"/>
            </a:endParaRPr>
          </a:p>
          <a:p>
            <a:endParaRPr lang="en-US" dirty="0">
              <a:latin typeface="Whitney Book"/>
            </a:endParaRPr>
          </a:p>
          <a:p>
            <a:endParaRPr lang="en-US" dirty="0">
              <a:latin typeface="Whitney Book"/>
            </a:endParaRPr>
          </a:p>
          <a:p>
            <a:endParaRPr lang="en-US" dirty="0">
              <a:latin typeface="Whitney Book"/>
            </a:endParaRPr>
          </a:p>
          <a:p>
            <a:endParaRPr lang="en-US" dirty="0">
              <a:latin typeface="Whitney Book"/>
            </a:endParaRPr>
          </a:p>
          <a:p>
            <a:endParaRPr lang="en-US" dirty="0">
              <a:latin typeface="Whitney Book"/>
            </a:endParaRPr>
          </a:p>
          <a:p>
            <a:endParaRPr lang="en-US" dirty="0">
              <a:latin typeface="Whitney Book"/>
            </a:endParaRPr>
          </a:p>
          <a:p>
            <a:endParaRPr lang="en-US" dirty="0">
              <a:latin typeface="Whitney Book"/>
            </a:endParaRPr>
          </a:p>
          <a:p>
            <a:endParaRPr lang="en-US" dirty="0">
              <a:latin typeface="Whitney Book"/>
            </a:endParaRPr>
          </a:p>
          <a:p>
            <a:endParaRPr lang="en-US" dirty="0">
              <a:latin typeface="Whitney Book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3550" y="1192213"/>
            <a:ext cx="8229600" cy="4802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53786" y="6291554"/>
            <a:ext cx="444500" cy="24003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7582"/>
                </a:solidFill>
                <a:latin typeface="Arial"/>
                <a:cs typeface="Arial"/>
              </a:defRPr>
            </a:lvl1pPr>
          </a:lstStyle>
          <a:p>
            <a:pPr lvl="0"/>
            <a:fld id="{738BD08D-3D11-FC4B-A1B6-1B8F2C83B7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51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efine Call-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912938" y="1407288"/>
            <a:ext cx="5337175" cy="3054594"/>
          </a:xfrm>
        </p:spPr>
        <p:txBody>
          <a:bodyPr/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“This is a great </a:t>
            </a:r>
            <a:br>
              <a:rPr lang="en-US" dirty="0"/>
            </a:br>
            <a:r>
              <a:rPr lang="en-US" dirty="0"/>
              <a:t>slide for call-outs </a:t>
            </a:r>
            <a:br>
              <a:rPr lang="en-US" dirty="0"/>
            </a:br>
            <a:r>
              <a:rPr lang="en-US" dirty="0"/>
              <a:t>or inspirational </a:t>
            </a:r>
            <a:br>
              <a:rPr lang="en-US" dirty="0"/>
            </a:br>
            <a:r>
              <a:rPr lang="en-US" dirty="0"/>
              <a:t>quotes.”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912938" y="4736464"/>
            <a:ext cx="5337175" cy="53753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-</a:t>
            </a:r>
            <a:r>
              <a:rPr lang="en-US" dirty="0" err="1"/>
              <a:t>Powerpoint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0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all-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912938" y="949746"/>
            <a:ext cx="5337175" cy="3054594"/>
          </a:xfrm>
        </p:spPr>
        <p:txBody>
          <a:bodyPr/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“This is a great </a:t>
            </a:r>
            <a:br>
              <a:rPr lang="en-US" dirty="0"/>
            </a:br>
            <a:r>
              <a:rPr lang="en-US" dirty="0"/>
              <a:t>slide for call-outs </a:t>
            </a:r>
            <a:br>
              <a:rPr lang="en-US" dirty="0"/>
            </a:br>
            <a:r>
              <a:rPr lang="en-US" dirty="0"/>
              <a:t>or inspirational </a:t>
            </a:r>
            <a:br>
              <a:rPr lang="en-US" dirty="0"/>
            </a:br>
            <a:r>
              <a:rPr lang="en-US" dirty="0"/>
              <a:t>quotes.”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912938" y="4193112"/>
            <a:ext cx="5337175" cy="53753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-</a:t>
            </a:r>
            <a:r>
              <a:rPr lang="en-US" dirty="0" err="1"/>
              <a:t>Powerpoint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7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efine Closing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90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Closing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33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735D-AFFE-444F-8A92-8D6675D559C1}" type="datetimeFigureOut">
              <a:rPr lang="en-US" smtClean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217C-D174-45F4-91D9-F101C87EED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155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Whitney Book"/>
              </a:defRPr>
            </a:lvl1pPr>
          </a:lstStyle>
          <a:p>
            <a:fld id="{ABF0B535-A23C-0B40-BB17-60ABED895D2E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Whitney Book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Whitney Book"/>
              </a:defRPr>
            </a:lvl1pPr>
          </a:lstStyle>
          <a:p>
            <a:fld id="{D21942A7-E1EE-5748-A9C4-020177ECB7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7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53" r:id="rId5"/>
    <p:sldLayoutId id="2147483656" r:id="rId6"/>
    <p:sldLayoutId id="2147483654" r:id="rId7"/>
    <p:sldLayoutId id="2147483655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Whitney Boo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Whitney Book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Whitney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Whitney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Whitney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Whitney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aacc.edu/newscenter/maryland-promise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ed.gov/types/grants-scholarships/finding-scholarships" TargetMode="External"/><Relationship Id="rId2" Type="http://schemas.openxmlformats.org/officeDocument/2006/relationships/hyperlink" Target="http://www.aacc.edu/scholarship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fsa.gov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mailto:finaid@aacc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fafsa.gov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mhec.state.md.us/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>
                <a:latin typeface="Arial" pitchFamily="34" charset="0"/>
                <a:cs typeface="Arial" pitchFamily="34" charset="0"/>
              </a:rPr>
              <a:t>Ways to Pay for College</a:t>
            </a:r>
            <a:br>
              <a:rPr lang="en-US" altLang="en-US" dirty="0">
                <a:latin typeface="Arial" pitchFamily="34" charset="0"/>
                <a:cs typeface="Arial" pitchFamily="34" charset="0"/>
              </a:rPr>
            </a:br>
            <a:r>
              <a:rPr lang="en-US" altLang="en-US" sz="3100" dirty="0">
                <a:latin typeface="Arial" pitchFamily="34" charset="0"/>
                <a:cs typeface="Arial" pitchFamily="34" charset="0"/>
              </a:rPr>
              <a:t>Basics of Financial Aid and the FAFSA</a:t>
            </a:r>
            <a:br>
              <a:rPr lang="en-US" altLang="en-US" sz="3100" dirty="0">
                <a:latin typeface="Arial" pitchFamily="34" charset="0"/>
                <a:cs typeface="Arial" pitchFamily="34" charset="0"/>
              </a:rPr>
            </a:br>
            <a:endParaRPr lang="en-US" altLang="en-US" sz="3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357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5" y="1002323"/>
            <a:ext cx="8948020" cy="528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80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3786" y="2101362"/>
            <a:ext cx="8220171" cy="4430221"/>
          </a:xfrm>
        </p:spPr>
        <p:txBody>
          <a:bodyPr>
            <a:normAutofit/>
          </a:bodyPr>
          <a:lstStyle/>
          <a:p>
            <a:pPr marL="571500" indent="-457200"/>
            <a:r>
              <a:rPr lang="en-US" sz="2600" dirty="0">
                <a:solidFill>
                  <a:schemeClr val="accent6"/>
                </a:solidFill>
              </a:rPr>
              <a:t>“Last dollar” scholarship   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6"/>
                </a:solidFill>
              </a:rPr>
              <a:t>Maximum annual award: $5,000 per recipient or the actual tuition, whichever is less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chemeClr val="accent6"/>
                </a:solidFill>
              </a:rPr>
              <a:t>Must work in Maryland for the same number of years they received the scholarship (within one year of graduation)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accent6"/>
                </a:solidFill>
              </a:rPr>
              <a:t>Will convert to loan if service requirement is not met or if student fails to receive a vocational certificate, certificate, or associate’s degree while receiving the scholarship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6"/>
                </a:solidFill>
                <a:hlinkClick r:id="rId2"/>
              </a:rPr>
              <a:t>https://www.aacc.edu/newscenter/maryland-promise/</a:t>
            </a:r>
            <a:r>
              <a:rPr lang="en-US" altLang="en-US" sz="2400" dirty="0">
                <a:solidFill>
                  <a:schemeClr val="accent6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3786" y="1002323"/>
            <a:ext cx="82201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accent6"/>
                </a:solidFill>
                <a:latin typeface="Whitney Book"/>
              </a:rPr>
              <a:t>       Maryland Promise Scholarship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4753"/>
            <a:ext cx="1512277" cy="11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72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53786" y="2143786"/>
            <a:ext cx="8220171" cy="4509352"/>
          </a:xfrm>
        </p:spPr>
        <p:txBody>
          <a:bodyPr>
            <a:normAutofit fontScale="25000" lnSpcReduction="20000"/>
          </a:bodyPr>
          <a:lstStyle/>
          <a:p>
            <a:r>
              <a:rPr lang="en-US" sz="8800" dirty="0">
                <a:solidFill>
                  <a:schemeClr val="accent6"/>
                </a:solidFill>
              </a:rPr>
              <a:t>How to apply: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chemeClr val="accent6"/>
                </a:solidFill>
              </a:rPr>
              <a:t>Submit FAFSA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600" dirty="0">
                <a:solidFill>
                  <a:schemeClr val="accent6"/>
                </a:solidFill>
              </a:rPr>
              <a:t>Apply annually with MHEC</a:t>
            </a:r>
            <a:endParaRPr lang="en-US" altLang="en-US" sz="7600" dirty="0">
              <a:solidFill>
                <a:schemeClr val="accent6"/>
              </a:solidFill>
            </a:endParaRPr>
          </a:p>
          <a:p>
            <a:pPr marL="457200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en-US" sz="8800" dirty="0">
                <a:solidFill>
                  <a:schemeClr val="accent6"/>
                </a:solidFill>
              </a:rPr>
              <a:t>To be eligible for consideration, students must:</a:t>
            </a:r>
          </a:p>
          <a:p>
            <a:pPr marL="857250" lvl="1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en-US" sz="7600" dirty="0">
                <a:solidFill>
                  <a:schemeClr val="accent6"/>
                </a:solidFill>
              </a:rPr>
              <a:t>Have annual adjusted gross income of no more than $100,000 (single or single-parent household) or $150,000 (married or two-parent household).</a:t>
            </a:r>
          </a:p>
          <a:p>
            <a:pPr marL="857250" lvl="1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en-US" sz="7600" dirty="0">
                <a:solidFill>
                  <a:schemeClr val="accent6"/>
                </a:solidFill>
              </a:rPr>
              <a:t>Enroll within 2 years of graduating high school or completing GED.</a:t>
            </a:r>
          </a:p>
          <a:p>
            <a:pPr marL="857250" lvl="1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en-US" sz="7600" dirty="0">
                <a:solidFill>
                  <a:schemeClr val="accent6"/>
                </a:solidFill>
              </a:rPr>
              <a:t>Have earned an overall high school GPA of 2.3.</a:t>
            </a:r>
          </a:p>
          <a:p>
            <a:pPr marL="857250" lvl="1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en-US" sz="7600" dirty="0">
                <a:solidFill>
                  <a:schemeClr val="accent6"/>
                </a:solidFill>
              </a:rPr>
              <a:t>Be enrolled in a credit program (certificate or associate degree).</a:t>
            </a:r>
          </a:p>
          <a:p>
            <a:pPr marL="857250" lvl="1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en-US" sz="7600" dirty="0">
                <a:solidFill>
                  <a:schemeClr val="accent6"/>
                </a:solidFill>
              </a:rPr>
              <a:t>Enroll in at least 12 credits per semester.</a:t>
            </a:r>
          </a:p>
          <a:p>
            <a:pPr marL="857250" lvl="1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en-US" sz="7600" dirty="0">
                <a:solidFill>
                  <a:schemeClr val="accent6"/>
                </a:solidFill>
              </a:rPr>
              <a:t>Maintain a 2.5 GPA.</a:t>
            </a:r>
          </a:p>
          <a:p>
            <a:pPr marL="857250" lvl="1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en-US" sz="7600" dirty="0">
                <a:solidFill>
                  <a:schemeClr val="accent6"/>
                </a:solidFill>
              </a:rPr>
              <a:t>Funding will be limited.</a:t>
            </a:r>
          </a:p>
          <a:p>
            <a:pPr marL="857250" lvl="1" indent="-457200"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chemeClr val="accent6"/>
              </a:solidFill>
            </a:endParaRPr>
          </a:p>
          <a:p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3786" y="967156"/>
            <a:ext cx="822017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accent6"/>
                </a:solidFill>
                <a:latin typeface="Whitney Book"/>
              </a:rPr>
              <a:t>      Maryland Promise Scholarship </a:t>
            </a:r>
          </a:p>
          <a:p>
            <a:pPr algn="ctr"/>
            <a:r>
              <a:rPr lang="en-US" sz="3000" b="1" dirty="0">
                <a:solidFill>
                  <a:schemeClr val="accent6"/>
                </a:solidFill>
                <a:latin typeface="Whitney Book"/>
              </a:rPr>
              <a:t>(Continued)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189"/>
            <a:ext cx="1524132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24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53786" y="1786546"/>
            <a:ext cx="8220171" cy="4745038"/>
          </a:xfrm>
        </p:spPr>
        <p:txBody>
          <a:bodyPr>
            <a:normAutofit/>
          </a:bodyPr>
          <a:lstStyle/>
          <a:p>
            <a:r>
              <a:rPr lang="en-US" sz="2450" dirty="0">
                <a:solidFill>
                  <a:schemeClr val="accent6"/>
                </a:solidFill>
              </a:rPr>
              <a:t>Contact your college financial aid office for information regarding aid and scholarships.</a:t>
            </a:r>
          </a:p>
          <a:p>
            <a:pPr lvl="0" defTabSz="9144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50" kern="0" dirty="0">
                <a:solidFill>
                  <a:schemeClr val="accent6"/>
                </a:solidFill>
                <a:latin typeface="Whitney Book" pitchFamily="50" charset="0"/>
              </a:rPr>
              <a:t>AACC scholarship application opens on </a:t>
            </a:r>
            <a:r>
              <a:rPr lang="en-US" altLang="en-US" sz="2450" b="1" kern="0" dirty="0">
                <a:solidFill>
                  <a:schemeClr val="accent6"/>
                </a:solidFill>
                <a:latin typeface="Whitney Book" pitchFamily="50" charset="0"/>
              </a:rPr>
              <a:t>February 1</a:t>
            </a:r>
            <a:r>
              <a:rPr lang="en-US" altLang="en-US" sz="2450" kern="0" dirty="0">
                <a:solidFill>
                  <a:schemeClr val="accent6"/>
                </a:solidFill>
                <a:latin typeface="Whitney Book" pitchFamily="50" charset="0"/>
              </a:rPr>
              <a:t>.  </a:t>
            </a:r>
          </a:p>
          <a:p>
            <a:pPr lvl="1" defTabSz="9144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50" kern="0" dirty="0">
                <a:solidFill>
                  <a:schemeClr val="accent6"/>
                </a:solidFill>
                <a:latin typeface="Whitney Book" pitchFamily="50" charset="0"/>
              </a:rPr>
              <a:t>To apply, visit </a:t>
            </a:r>
            <a:r>
              <a:rPr lang="en-US" altLang="en-US" sz="2050" kern="0" dirty="0">
                <a:solidFill>
                  <a:schemeClr val="accent6"/>
                </a:solidFill>
                <a:latin typeface="Whitney Book" pitchFamily="50" charset="0"/>
                <a:hlinkClick r:id="rId2"/>
              </a:rPr>
              <a:t>www.aacc.edu/scholarships</a:t>
            </a:r>
            <a:endParaRPr lang="en-US" altLang="en-US" sz="2050" kern="0" dirty="0">
              <a:solidFill>
                <a:schemeClr val="accent6"/>
              </a:solidFill>
              <a:latin typeface="Whitney Book" pitchFamily="50" charset="0"/>
            </a:endParaRPr>
          </a:p>
          <a:p>
            <a:pPr lvl="0" defTabSz="9144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50" kern="0" dirty="0">
                <a:solidFill>
                  <a:schemeClr val="accent6"/>
                </a:solidFill>
                <a:latin typeface="Whitney Book" pitchFamily="50" charset="0"/>
              </a:rPr>
              <a:t>AACC Foundation </a:t>
            </a:r>
            <a:r>
              <a:rPr lang="en-US" altLang="en-US" sz="2400" kern="0" dirty="0">
                <a:solidFill>
                  <a:schemeClr val="accent6"/>
                </a:solidFill>
                <a:latin typeface="Whitney Book" pitchFamily="50" charset="0"/>
              </a:rPr>
              <a:t>Scholarships - Over 200 scholarships with one application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Free scholarship search at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6"/>
                </a:solidFill>
              </a:rPr>
              <a:t>    </a:t>
            </a:r>
            <a:r>
              <a:rPr lang="en-US" sz="2400" dirty="0">
                <a:solidFill>
                  <a:schemeClr val="accent6"/>
                </a:solidFill>
                <a:hlinkClick r:id="rId3"/>
              </a:rPr>
              <a:t>StudentAid.gov/scholarships</a:t>
            </a:r>
            <a:endParaRPr lang="en-US" sz="2400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3786" y="1072662"/>
            <a:ext cx="82201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accent6"/>
                </a:solidFill>
                <a:latin typeface="Whitney Book"/>
              </a:rPr>
              <a:t>Scholarships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44" y="4297175"/>
            <a:ext cx="3988757" cy="199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4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" y="2252025"/>
            <a:ext cx="8229600" cy="42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0375" y="986906"/>
            <a:ext cx="8553450" cy="6477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6"/>
                </a:solidFill>
              </a:rPr>
              <a:t>How do I apply for federal student aid?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33400" y="1787935"/>
            <a:ext cx="8229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solidFill>
                  <a:schemeClr val="accent6"/>
                </a:solidFill>
                <a:cs typeface="Arial" pitchFamily="34" charset="0"/>
              </a:rPr>
              <a:t>Fill out your FAFSA at </a:t>
            </a:r>
            <a:r>
              <a:rPr lang="en-US" altLang="en-US" sz="2400" dirty="0">
                <a:solidFill>
                  <a:schemeClr val="accent6"/>
                </a:solidFill>
                <a:cs typeface="Arial" pitchFamily="34" charset="0"/>
                <a:hlinkClick r:id="rId2"/>
              </a:rPr>
              <a:t>fafsa.gov</a:t>
            </a:r>
            <a:r>
              <a:rPr lang="en-US" altLang="en-US" sz="2400" dirty="0">
                <a:solidFill>
                  <a:schemeClr val="accent6"/>
                </a:solidFill>
                <a:cs typeface="Arial" pitchFamily="34" charset="0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2400" dirty="0">
                <a:solidFill>
                  <a:schemeClr val="accent6"/>
                </a:solidFill>
                <a:cs typeface="Arial" pitchFamily="34" charset="0"/>
              </a:rPr>
              <a:t>Apply on or after October 1 but as early as possible to meet all deadlines. </a:t>
            </a:r>
          </a:p>
          <a:p>
            <a:pPr lvl="2"/>
            <a:r>
              <a:rPr lang="en-US" altLang="en-US" dirty="0">
                <a:solidFill>
                  <a:schemeClr val="accent6"/>
                </a:solidFill>
                <a:cs typeface="Arial" pitchFamily="34" charset="0"/>
              </a:rPr>
              <a:t>State deadlines are at </a:t>
            </a:r>
            <a:r>
              <a:rPr lang="en-US" altLang="en-US" dirty="0">
                <a:solidFill>
                  <a:schemeClr val="accent6"/>
                </a:solidFill>
                <a:cs typeface="Arial" pitchFamily="34" charset="0"/>
                <a:hlinkClick r:id="rId2"/>
              </a:rPr>
              <a:t>fafsa.gov</a:t>
            </a:r>
            <a:endParaRPr lang="en-US" altLang="en-US" dirty="0">
              <a:solidFill>
                <a:schemeClr val="accent6"/>
              </a:solidFill>
              <a:cs typeface="Arial" pitchFamily="34" charset="0"/>
            </a:endParaRPr>
          </a:p>
          <a:p>
            <a:pPr lvl="2"/>
            <a:r>
              <a:rPr lang="en-US" altLang="en-US" dirty="0">
                <a:solidFill>
                  <a:schemeClr val="accent6"/>
                </a:solidFill>
                <a:cs typeface="Arial" pitchFamily="34" charset="0"/>
              </a:rPr>
              <a:t>School deadlines are listed on schools’ websites.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2400" dirty="0">
                <a:solidFill>
                  <a:schemeClr val="accent6"/>
                </a:solidFill>
                <a:cs typeface="Arial" pitchFamily="34" charset="0"/>
              </a:rPr>
              <a:t>Need help? Use the help functions within the FAFSA (including live chat) or call 1-800-4-FED-AID.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2400" dirty="0">
                <a:solidFill>
                  <a:schemeClr val="accent6"/>
                </a:solidFill>
                <a:cs typeface="Arial" pitchFamily="34" charset="0"/>
              </a:rPr>
              <a:t>Don’t forget: watch for the confirmation page that says your FAFSA has been submitted, THEN log out.</a:t>
            </a:r>
          </a:p>
          <a:p>
            <a:pPr lvl="1">
              <a:buFont typeface="Arial" pitchFamily="34" charset="0"/>
              <a:buChar char="•"/>
            </a:pP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427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5112" y="1052776"/>
            <a:ext cx="7466176" cy="6477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6"/>
                </a:solidFill>
              </a:rPr>
              <a:t>Creating an FSA 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3543"/>
            <a:ext cx="9144000" cy="4222229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612710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" y="2252025"/>
            <a:ext cx="8229600" cy="42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480"/>
            <a:ext cx="9144000" cy="5222270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085916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17410" name="Picture 2" descr="https://blog.ed.gov/files/2017/09/2018-19-Confirmation-Page-Highlight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8" y="1184275"/>
            <a:ext cx="8220171" cy="474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01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84826" y="982494"/>
            <a:ext cx="8871624" cy="587550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hitney Book"/>
                <a:ea typeface="+mn-ea"/>
                <a:cs typeface="+mn-cs"/>
              </a:rPr>
              <a:t>Questions?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hitney Book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hitney Book"/>
                <a:ea typeface="+mn-ea"/>
                <a:cs typeface="+mn-cs"/>
              </a:rPr>
              <a:t>Visit the AACC Financial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hitney Book"/>
                <a:ea typeface="+mn-ea"/>
                <a:cs typeface="+mn-cs"/>
              </a:rPr>
              <a:t>Aid Office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hitney Book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hitney Book"/>
                <a:ea typeface="+mn-ea"/>
                <a:cs typeface="+mn-cs"/>
              </a:rPr>
              <a:t>Financial Aid &amp; Veterans Benefits Main Office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hitney Book"/>
                <a:ea typeface="+mn-ea"/>
                <a:cs typeface="+mn-cs"/>
              </a:rPr>
              <a:t>Student Services Building, Room 160, Arnold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hitney Book"/>
                <a:ea typeface="+mn-ea"/>
                <a:cs typeface="+mn-cs"/>
              </a:rPr>
              <a:t>Financial Aid at Arundel Mills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hitney Book"/>
                <a:ea typeface="+mn-ea"/>
                <a:cs typeface="+mn-cs"/>
              </a:rPr>
              <a:t>7009 Arundel Mills Circle, Room 105F, Arundel Mills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hitney Book"/>
                <a:ea typeface="+mn-ea"/>
                <a:cs typeface="+mn-cs"/>
              </a:rPr>
              <a:t>Financial Aid at Glen Burnie Town Center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hitney Book"/>
                <a:ea typeface="+mn-ea"/>
                <a:cs typeface="+mn-cs"/>
              </a:rPr>
              <a:t>101 N. Crain Hwy, Room 209, Glen Burnie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hitney Book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hitney Book"/>
                <a:ea typeface="+mn-ea"/>
                <a:cs typeface="+mn-cs"/>
              </a:rPr>
              <a:t>410-777-2203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hitney Book"/>
                <a:ea typeface="+mn-ea"/>
                <a:cs typeface="+mn-cs"/>
                <a:hlinkClick r:id="rId2"/>
              </a:rPr>
              <a:t>finaid@aacc.edu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66666">
                  <a:lumMod val="50000"/>
                  <a:lumOff val="50000"/>
                </a:srgbClr>
              </a:solidFill>
              <a:effectLst/>
              <a:uLnTx/>
              <a:uFillTx/>
              <a:latin typeface="Whitney Book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662" y="3047892"/>
            <a:ext cx="3489417" cy="174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4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79803" y="649481"/>
            <a:ext cx="7772400" cy="1606610"/>
          </a:xfrm>
        </p:spPr>
        <p:txBody>
          <a:bodyPr/>
          <a:lstStyle/>
          <a:p>
            <a:r>
              <a:rPr lang="en-US" dirty="0"/>
              <a:t>We will talk about: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2179890"/>
            <a:ext cx="8229600" cy="416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solidFill>
                  <a:schemeClr val="bg1"/>
                </a:solidFill>
                <a:cs typeface="Arial" pitchFamily="34" charset="0"/>
              </a:rPr>
              <a:t>Federal student aid</a:t>
            </a:r>
          </a:p>
          <a:p>
            <a:r>
              <a:rPr lang="en-US" altLang="en-US" sz="2800" dirty="0">
                <a:solidFill>
                  <a:schemeClr val="bg1"/>
                </a:solidFill>
                <a:cs typeface="Arial" pitchFamily="34" charset="0"/>
              </a:rPr>
              <a:t>State student aid</a:t>
            </a:r>
          </a:p>
          <a:p>
            <a:r>
              <a:rPr lang="en-US" altLang="en-US" sz="2800" dirty="0">
                <a:solidFill>
                  <a:schemeClr val="bg1"/>
                </a:solidFill>
                <a:cs typeface="Arial" pitchFamily="34" charset="0"/>
              </a:rPr>
              <a:t>Student aid from colleges</a:t>
            </a:r>
          </a:p>
          <a:p>
            <a:r>
              <a:rPr lang="en-US" altLang="en-US" sz="2800" dirty="0">
                <a:solidFill>
                  <a:schemeClr val="bg1"/>
                </a:solidFill>
                <a:cs typeface="Arial" pitchFamily="34" charset="0"/>
              </a:rPr>
              <a:t>Scholarships from other sources</a:t>
            </a:r>
          </a:p>
        </p:txBody>
      </p:sp>
    </p:spTree>
    <p:extLst>
      <p:ext uri="{BB962C8B-B14F-4D97-AF65-F5344CB8AC3E}">
        <p14:creationId xmlns:p14="http://schemas.microsoft.com/office/powerpoint/2010/main" val="675117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0375" y="1091814"/>
            <a:ext cx="8553450" cy="91644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500" b="1" dirty="0">
                <a:solidFill>
                  <a:schemeClr val="accent6"/>
                </a:solidFill>
              </a:rPr>
              <a:t>What is financial aid?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0375" y="2008261"/>
            <a:ext cx="8229600" cy="365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solidFill>
                  <a:schemeClr val="accent6"/>
                </a:solidFill>
                <a:cs typeface="Arial" pitchFamily="34" charset="0"/>
              </a:rPr>
              <a:t>Money to pay for college or career school</a:t>
            </a:r>
          </a:p>
          <a:p>
            <a:r>
              <a:rPr lang="en-US" altLang="en-US" sz="2800" dirty="0">
                <a:solidFill>
                  <a:schemeClr val="accent6"/>
                </a:solidFill>
                <a:cs typeface="Arial" pitchFamily="34" charset="0"/>
              </a:rPr>
              <a:t>Grants</a:t>
            </a:r>
          </a:p>
          <a:p>
            <a:r>
              <a:rPr lang="en-US" altLang="en-US" sz="2800" dirty="0">
                <a:solidFill>
                  <a:schemeClr val="accent6"/>
                </a:solidFill>
                <a:cs typeface="Arial" pitchFamily="34" charset="0"/>
              </a:rPr>
              <a:t>Work-study</a:t>
            </a:r>
          </a:p>
          <a:p>
            <a:r>
              <a:rPr lang="en-US" altLang="en-US" sz="2800" dirty="0">
                <a:solidFill>
                  <a:schemeClr val="accent6"/>
                </a:solidFill>
                <a:cs typeface="Arial" pitchFamily="34" charset="0"/>
              </a:rPr>
              <a:t>Loans</a:t>
            </a:r>
          </a:p>
          <a:p>
            <a:r>
              <a:rPr lang="en-US" altLang="en-US" sz="2800" dirty="0">
                <a:solidFill>
                  <a:schemeClr val="accent6"/>
                </a:solidFill>
                <a:cs typeface="Arial" pitchFamily="34" charset="0"/>
              </a:rPr>
              <a:t>Scholarships</a:t>
            </a:r>
          </a:p>
        </p:txBody>
      </p:sp>
    </p:spTree>
    <p:extLst>
      <p:ext uri="{BB962C8B-B14F-4D97-AF65-F5344CB8AC3E}">
        <p14:creationId xmlns:p14="http://schemas.microsoft.com/office/powerpoint/2010/main" val="24350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1049085"/>
            <a:ext cx="8553450" cy="171120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500" b="1" dirty="0">
                <a:solidFill>
                  <a:schemeClr val="accent6"/>
                </a:solidFill>
              </a:rPr>
              <a:t>Who can get federal student aid?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0375" y="2077060"/>
            <a:ext cx="8229600" cy="39427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chemeClr val="accent6"/>
                </a:solidFill>
              </a:rPr>
              <a:t>U.S. citizen or permanent resident</a:t>
            </a:r>
          </a:p>
          <a:p>
            <a:pPr>
              <a:defRPr/>
            </a:pPr>
            <a:r>
              <a:rPr lang="en-US" sz="2800" dirty="0">
                <a:solidFill>
                  <a:schemeClr val="accent6"/>
                </a:solidFill>
              </a:rPr>
              <a:t>High school graduate/GED holder</a:t>
            </a:r>
          </a:p>
          <a:p>
            <a:pPr>
              <a:defRPr/>
            </a:pPr>
            <a:r>
              <a:rPr lang="en-US" sz="2800" dirty="0">
                <a:solidFill>
                  <a:schemeClr val="accent6"/>
                </a:solidFill>
              </a:rPr>
              <a:t>Eligible degree/certificate program</a:t>
            </a:r>
          </a:p>
          <a:p>
            <a:pPr>
              <a:defRPr/>
            </a:pPr>
            <a:r>
              <a:rPr lang="en-US" sz="2800" dirty="0">
                <a:solidFill>
                  <a:schemeClr val="accent6"/>
                </a:solidFill>
              </a:rPr>
              <a:t>Valid Social Security number</a:t>
            </a:r>
          </a:p>
          <a:p>
            <a:pPr>
              <a:defRPr/>
            </a:pPr>
            <a:r>
              <a:rPr lang="en-US" sz="2800" dirty="0">
                <a:solidFill>
                  <a:schemeClr val="accent6"/>
                </a:solidFill>
              </a:rPr>
              <a:t>Males registered for Selective Service</a:t>
            </a:r>
          </a:p>
          <a:p>
            <a:pPr>
              <a:defRPr/>
            </a:pPr>
            <a:r>
              <a:rPr lang="en-US" sz="2800" dirty="0">
                <a:solidFill>
                  <a:schemeClr val="accent6"/>
                </a:solidFill>
              </a:rPr>
              <a:t>Satisfactory academic progress in college/career school</a:t>
            </a:r>
          </a:p>
          <a:p>
            <a:pPr marL="0" indent="0">
              <a:buFont typeface="Arial"/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9783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body" sz="quarter" idx="13"/>
          </p:nvPr>
        </p:nvSpPr>
        <p:spPr>
          <a:xfrm>
            <a:off x="533400" y="944993"/>
            <a:ext cx="8220171" cy="644525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>
                <a:solidFill>
                  <a:schemeClr val="accent6"/>
                </a:solidFill>
              </a:rPr>
              <a:t>How much federal student aid could you be awarded?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3971" y="1840523"/>
            <a:ext cx="8229600" cy="47789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sz="2500" dirty="0">
                <a:solidFill>
                  <a:schemeClr val="accent6"/>
                </a:solidFill>
              </a:rPr>
              <a:t>In general, depends on your financial need.</a:t>
            </a:r>
          </a:p>
          <a:p>
            <a:pPr>
              <a:defRPr/>
            </a:pPr>
            <a:r>
              <a:rPr lang="en-US" sz="2500" dirty="0">
                <a:solidFill>
                  <a:schemeClr val="accent6"/>
                </a:solidFill>
              </a:rPr>
              <a:t>Financial need determined by Expected Family Contribution (EFC) and cost of attendance (COA)</a:t>
            </a:r>
          </a:p>
          <a:p>
            <a:pPr>
              <a:defRPr/>
            </a:pPr>
            <a:r>
              <a:rPr lang="en-US" sz="2500" dirty="0">
                <a:solidFill>
                  <a:schemeClr val="accent6"/>
                </a:solidFill>
              </a:rPr>
              <a:t>EFC comes from what you report on FAFSA</a:t>
            </a:r>
            <a:r>
              <a:rPr lang="en-US" sz="2500" baseline="30000" dirty="0">
                <a:solidFill>
                  <a:schemeClr val="accent6"/>
                </a:solidFill>
              </a:rPr>
              <a:t>® </a:t>
            </a:r>
            <a:r>
              <a:rPr lang="en-US" sz="2500" dirty="0">
                <a:solidFill>
                  <a:schemeClr val="accent6"/>
                </a:solidFill>
              </a:rPr>
              <a:t>(</a:t>
            </a:r>
            <a:r>
              <a:rPr lang="en-US" sz="2500" i="1" dirty="0">
                <a:solidFill>
                  <a:schemeClr val="accent6"/>
                </a:solidFill>
              </a:rPr>
              <a:t>Free Application for Federal Student Aid</a:t>
            </a:r>
            <a:r>
              <a:rPr lang="en-US" sz="2500" dirty="0">
                <a:solidFill>
                  <a:schemeClr val="accent6"/>
                </a:solidFill>
              </a:rPr>
              <a:t>)</a:t>
            </a:r>
          </a:p>
          <a:p>
            <a:pPr>
              <a:defRPr/>
            </a:pPr>
            <a:r>
              <a:rPr lang="en-US" sz="2500" dirty="0">
                <a:solidFill>
                  <a:schemeClr val="accent6"/>
                </a:solidFill>
              </a:rPr>
              <a:t>COA is tuition, fees, room and board, transportation, etc.</a:t>
            </a:r>
          </a:p>
          <a:p>
            <a:pPr marL="0" indent="0">
              <a:buFont typeface="Arial"/>
              <a:buNone/>
              <a:defRPr/>
            </a:pPr>
            <a:endParaRPr lang="en-US" sz="2500" dirty="0">
              <a:solidFill>
                <a:schemeClr val="accent6"/>
              </a:solidFill>
            </a:endParaRPr>
          </a:p>
          <a:p>
            <a:pPr marL="0" indent="0" algn="ctr">
              <a:buFont typeface="Arial"/>
              <a:buNone/>
              <a:defRPr/>
            </a:pPr>
            <a:r>
              <a:rPr lang="en-US" sz="2500" dirty="0">
                <a:solidFill>
                  <a:schemeClr val="accent6"/>
                </a:solidFill>
              </a:rPr>
              <a:t>COA – EFC = financial need</a:t>
            </a:r>
          </a:p>
        </p:txBody>
      </p:sp>
    </p:spTree>
    <p:extLst>
      <p:ext uri="{BB962C8B-B14F-4D97-AF65-F5344CB8AC3E}">
        <p14:creationId xmlns:p14="http://schemas.microsoft.com/office/powerpoint/2010/main" val="2931287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and Eligibility Depend on Cost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962400" cy="221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470446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466373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333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body" sz="quarter" idx="13"/>
          </p:nvPr>
        </p:nvSpPr>
        <p:spPr>
          <a:xfrm>
            <a:off x="501650" y="979176"/>
            <a:ext cx="8220171" cy="781258"/>
          </a:xfrm>
        </p:spPr>
        <p:txBody>
          <a:bodyPr>
            <a:normAutofit fontScale="8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chemeClr val="accent6"/>
                </a:solidFill>
              </a:rPr>
              <a:t>How much federal student aid could you be awarded (Continued)?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1650" y="1760434"/>
            <a:ext cx="8229600" cy="499928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sz="2400" dirty="0">
                <a:solidFill>
                  <a:schemeClr val="accent6"/>
                </a:solidFill>
              </a:rPr>
              <a:t>Maximum amounts for the major programs for a dependent freshman in 2018-2019:</a:t>
            </a:r>
          </a:p>
          <a:p>
            <a:pPr>
              <a:defRPr/>
            </a:pPr>
            <a:r>
              <a:rPr lang="en-US" sz="2400" dirty="0">
                <a:solidFill>
                  <a:schemeClr val="accent6"/>
                </a:solidFill>
              </a:rPr>
              <a:t>Federal Pell Grant: $6,095</a:t>
            </a:r>
          </a:p>
          <a:p>
            <a:pPr>
              <a:defRPr/>
            </a:pPr>
            <a:r>
              <a:rPr lang="en-US" sz="2400" dirty="0">
                <a:solidFill>
                  <a:schemeClr val="accent6"/>
                </a:solidFill>
              </a:rPr>
              <a:t>Federal Work-Study: depends on funds available at school</a:t>
            </a:r>
          </a:p>
          <a:p>
            <a:pPr>
              <a:defRPr/>
            </a:pPr>
            <a:r>
              <a:rPr lang="en-US" sz="2400" dirty="0">
                <a:solidFill>
                  <a:schemeClr val="accent6"/>
                </a:solidFill>
              </a:rPr>
              <a:t>Direct Subsidized and Unsubsidized Loans: $5,500 total</a:t>
            </a:r>
          </a:p>
          <a:p>
            <a:pPr>
              <a:defRPr/>
            </a:pPr>
            <a:r>
              <a:rPr lang="en-US" sz="2400" dirty="0">
                <a:solidFill>
                  <a:schemeClr val="accent6"/>
                </a:solidFill>
              </a:rPr>
              <a:t>Direct PLUS Loan (for parents): COA minus other aid received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accent6"/>
                </a:solidFill>
              </a:rPr>
              <a:t>For early estimate, use </a:t>
            </a:r>
            <a:r>
              <a:rPr lang="en-US" sz="2400" i="1" dirty="0">
                <a:solidFill>
                  <a:schemeClr val="accent6"/>
                </a:solidFill>
              </a:rPr>
              <a:t>FAFSA4caster</a:t>
            </a:r>
            <a:r>
              <a:rPr lang="en-US" sz="2400" dirty="0">
                <a:solidFill>
                  <a:schemeClr val="accent6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6"/>
                </a:solidFill>
              </a:rPr>
              <a:t>Go to </a:t>
            </a:r>
            <a:r>
              <a:rPr lang="en-US" sz="2000" dirty="0">
                <a:solidFill>
                  <a:schemeClr val="accent6"/>
                </a:solidFill>
                <a:hlinkClick r:id="rId2"/>
              </a:rPr>
              <a:t>fafsa.ed.gov</a:t>
            </a:r>
            <a:r>
              <a:rPr lang="en-US" sz="2000" dirty="0">
                <a:solidFill>
                  <a:schemeClr val="accent6"/>
                </a:solidFill>
              </a:rPr>
              <a:t>, click “Types of Aid” and scroll halfway down the page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59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24880"/>
              </p:ext>
            </p:extLst>
          </p:nvPr>
        </p:nvGraphicFramePr>
        <p:xfrm>
          <a:off x="0" y="888762"/>
          <a:ext cx="15240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Photo Editor Photo" r:id="rId3" imgW="3362794" imgH="3277057" progId="">
                  <p:embed/>
                </p:oleObj>
              </mc:Choice>
              <mc:Fallback>
                <p:oleObj name="Photo Editor Photo" r:id="rId3" imgW="3362794" imgH="3277057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88762"/>
                        <a:ext cx="1524000" cy="117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2"/>
          <p:cNvSpPr>
            <a:spLocks noGrp="1"/>
          </p:cNvSpPr>
          <p:nvPr>
            <p:ph type="body" sz="quarter" idx="13"/>
          </p:nvPr>
        </p:nvSpPr>
        <p:spPr bwMode="auto">
          <a:xfrm>
            <a:off x="1524000" y="1016283"/>
            <a:ext cx="7440538" cy="6757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altLang="en-US" sz="3500" b="1" dirty="0">
                <a:solidFill>
                  <a:schemeClr val="accent6"/>
                </a:solidFill>
                <a:cs typeface="Arial" pitchFamily="34" charset="0"/>
              </a:rPr>
              <a:t>Overview of State Programs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981200"/>
            <a:ext cx="8229600" cy="455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solidFill>
                  <a:schemeClr val="accent6"/>
                </a:solidFill>
                <a:cs typeface="Arial" pitchFamily="34" charset="0"/>
              </a:rPr>
              <a:t>Need-based Programs</a:t>
            </a:r>
          </a:p>
          <a:p>
            <a:r>
              <a:rPr lang="en-US" altLang="en-US" sz="2800" dirty="0">
                <a:solidFill>
                  <a:schemeClr val="accent6"/>
                </a:solidFill>
                <a:cs typeface="Arial" pitchFamily="34" charset="0"/>
              </a:rPr>
              <a:t>Legislative Programs</a:t>
            </a:r>
          </a:p>
          <a:p>
            <a:r>
              <a:rPr lang="en-US" altLang="en-US" sz="2800" dirty="0">
                <a:solidFill>
                  <a:schemeClr val="accent6"/>
                </a:solidFill>
                <a:cs typeface="Arial" pitchFamily="34" charset="0"/>
              </a:rPr>
              <a:t>Unique Population Programs</a:t>
            </a:r>
          </a:p>
          <a:p>
            <a:r>
              <a:rPr lang="en-US" altLang="en-US" sz="2800" dirty="0">
                <a:solidFill>
                  <a:schemeClr val="accent6"/>
                </a:solidFill>
                <a:cs typeface="Arial" pitchFamily="34" charset="0"/>
              </a:rPr>
              <a:t>Other State Aid Programs</a:t>
            </a:r>
          </a:p>
          <a:p>
            <a:r>
              <a:rPr lang="en-US" altLang="en-US" sz="2800" dirty="0">
                <a:solidFill>
                  <a:schemeClr val="accent6"/>
                </a:solidFill>
                <a:cs typeface="Arial" pitchFamily="34" charset="0"/>
              </a:rPr>
              <a:t>Howard P. Rawlings Educational Assistance &amp; Guaranteed Access Grant (Need Based Program)</a:t>
            </a:r>
          </a:p>
          <a:p>
            <a:r>
              <a:rPr lang="en-US" altLang="en-US" sz="2800" dirty="0">
                <a:solidFill>
                  <a:schemeClr val="accent6"/>
                </a:solidFill>
                <a:cs typeface="Arial" pitchFamily="34" charset="0"/>
              </a:rPr>
              <a:t>Part-Time Grant (Need Based Program)</a:t>
            </a:r>
          </a:p>
          <a:p>
            <a:r>
              <a:rPr lang="en-US" sz="2800" dirty="0">
                <a:solidFill>
                  <a:schemeClr val="accent6"/>
                </a:solidFill>
                <a:hlinkClick r:id="rId5"/>
              </a:rPr>
              <a:t>www.mhec.state.md.us</a:t>
            </a:r>
            <a:endParaRPr lang="en-US" sz="2800" dirty="0">
              <a:solidFill>
                <a:schemeClr val="accent6"/>
              </a:solidFill>
            </a:endParaRPr>
          </a:p>
          <a:p>
            <a:endParaRPr lang="en-US" altLang="en-US" sz="2800" dirty="0">
              <a:solidFill>
                <a:schemeClr val="accent6"/>
              </a:solidFill>
              <a:cs typeface="Arial" pitchFamily="34" charset="0"/>
            </a:endParaRPr>
          </a:p>
          <a:p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0" y="888762"/>
          <a:ext cx="15240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Photo Editor Photo" r:id="rId3" imgW="3362794" imgH="3277057" progId="">
                  <p:embed/>
                </p:oleObj>
              </mc:Choice>
              <mc:Fallback>
                <p:oleObj name="Photo Editor Photo" r:id="rId3" imgW="3362794" imgH="3277057" progId="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88762"/>
                        <a:ext cx="1524000" cy="117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2"/>
          <p:cNvSpPr>
            <a:spLocks noGrp="1"/>
          </p:cNvSpPr>
          <p:nvPr>
            <p:ph type="body" sz="quarter" idx="13"/>
          </p:nvPr>
        </p:nvSpPr>
        <p:spPr bwMode="auto">
          <a:xfrm>
            <a:off x="1524000" y="1016000"/>
            <a:ext cx="7295260" cy="1206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algn="ctr">
              <a:buNone/>
            </a:pPr>
            <a:r>
              <a:rPr lang="en-US" altLang="en-US" sz="3500" b="1" dirty="0">
                <a:solidFill>
                  <a:schemeClr val="accent6"/>
                </a:solidFill>
                <a:cs typeface="Arial" pitchFamily="34" charset="0"/>
              </a:rPr>
              <a:t>Legislative Programs</a:t>
            </a:r>
          </a:p>
          <a:p>
            <a:pPr marL="0" indent="0" algn="ctr">
              <a:buNone/>
            </a:pPr>
            <a:r>
              <a:rPr lang="en-US" altLang="en-US" dirty="0">
                <a:solidFill>
                  <a:schemeClr val="accent6"/>
                </a:solidFill>
                <a:cs typeface="Arial" pitchFamily="34" charset="0"/>
              </a:rPr>
              <a:t>Senatorial and Delegate Scholarships</a:t>
            </a:r>
          </a:p>
          <a:p>
            <a:pPr marL="0" indent="0" algn="ctr">
              <a:buNone/>
            </a:pPr>
            <a:endParaRPr lang="en-US" altLang="en-US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60614" y="2061837"/>
            <a:ext cx="8229600" cy="479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Whitney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Whitney Book"/>
              <a:ea typeface="+mn-ea"/>
              <a:cs typeface="Arial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Whitney Book"/>
                <a:ea typeface="+mn-ea"/>
                <a:cs typeface="Arial" pitchFamily="34" charset="0"/>
              </a:rPr>
              <a:t>Senatorial scholarships - file FAFSA by March 1 and demonstrate financial need.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Whitney Book"/>
                <a:ea typeface="+mn-ea"/>
                <a:cs typeface="Arial" pitchFamily="34" charset="0"/>
              </a:rPr>
              <a:t>Delegate scholarships – FAFSA may not be required.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Whitney Book"/>
                <a:ea typeface="+mn-ea"/>
                <a:cs typeface="Arial" pitchFamily="34" charset="0"/>
              </a:rPr>
              <a:t>Some awards are renewable for an additional 3 years.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en-US" sz="25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Whitney Book"/>
                <a:ea typeface="+mn-ea"/>
                <a:cs typeface="Arial" pitchFamily="34" charset="0"/>
              </a:rPr>
              <a:t>Contact your Senator or Delegate for application and renewal procedures.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en-US" sz="250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Whitney Book"/>
              <a:ea typeface="+mn-ea"/>
              <a:cs typeface="Arial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180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Whitney Book"/>
                <a:ea typeface="+mn-ea"/>
                <a:cs typeface="Arial" pitchFamily="34" charset="0"/>
              </a:rPr>
              <a:t>Note:  Senators and delegates have the option to award; some do not select recipients but put their funds into other programs administered by OSFA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hitney Book"/>
              <a:ea typeface="+mn-ea"/>
              <a:cs typeface="Arial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666666">
                  <a:lumMod val="50000"/>
                  <a:lumOff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19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ACCREDEFINE">
      <a:dk1>
        <a:srgbClr val="666666"/>
      </a:dk1>
      <a:lt1>
        <a:sysClr val="window" lastClr="FFFFFF"/>
      </a:lt1>
      <a:dk2>
        <a:srgbClr val="007582"/>
      </a:dk2>
      <a:lt2>
        <a:srgbClr val="B6CED1"/>
      </a:lt2>
      <a:accent1>
        <a:srgbClr val="CF102D"/>
      </a:accent1>
      <a:accent2>
        <a:srgbClr val="0033A1"/>
      </a:accent2>
      <a:accent3>
        <a:srgbClr val="652F59"/>
      </a:accent3>
      <a:accent4>
        <a:srgbClr val="C1531B"/>
      </a:accent4>
      <a:accent5>
        <a:srgbClr val="006648"/>
      </a:accent5>
      <a:accent6>
        <a:srgbClr val="000000"/>
      </a:accent6>
      <a:hlink>
        <a:srgbClr val="F6A800"/>
      </a:hlink>
      <a:folHlink>
        <a:srgbClr val="F6A8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771</Words>
  <Application>Microsoft Office PowerPoint</Application>
  <PresentationFormat>On-screen Show (4:3)</PresentationFormat>
  <Paragraphs>101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Verdana</vt:lpstr>
      <vt:lpstr>Whitney Black</vt:lpstr>
      <vt:lpstr>Whitney Book</vt:lpstr>
      <vt:lpstr>Office Theme</vt:lpstr>
      <vt:lpstr>Photo Editor Photo</vt:lpstr>
      <vt:lpstr>Ways to Pay for College Basics of Financial Aid and the FAFSA </vt:lpstr>
      <vt:lpstr>We will talk about:</vt:lpstr>
      <vt:lpstr>PowerPoint Presentation</vt:lpstr>
      <vt:lpstr>PowerPoint Presentation</vt:lpstr>
      <vt:lpstr>PowerPoint Presentation</vt:lpstr>
      <vt:lpstr>Need and Eligibility Depend on Cost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Arundel Community College</dc:creator>
  <cp:lastModifiedBy>Jackson, Nancy G</cp:lastModifiedBy>
  <cp:revision>147</cp:revision>
  <dcterms:created xsi:type="dcterms:W3CDTF">2015-08-20T13:52:17Z</dcterms:created>
  <dcterms:modified xsi:type="dcterms:W3CDTF">2018-10-15T13:45:00Z</dcterms:modified>
</cp:coreProperties>
</file>